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43891200" cy="329184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6" charset="0"/>
        <a:ea typeface="+mn-ea"/>
        <a:cs typeface="+mn-cs"/>
      </a:defRPr>
    </a:lvl5pPr>
    <a:lvl6pPr marL="2286000" algn="l" defTabSz="914400" rtl="0" eaLnBrk="1" latinLnBrk="0" hangingPunct="1">
      <a:defRPr sz="2400" kern="1200">
        <a:solidFill>
          <a:schemeClr val="tx1"/>
        </a:solidFill>
        <a:latin typeface="Times" pitchFamily="16" charset="0"/>
        <a:ea typeface="+mn-ea"/>
        <a:cs typeface="+mn-cs"/>
      </a:defRPr>
    </a:lvl6pPr>
    <a:lvl7pPr marL="2743200" algn="l" defTabSz="914400" rtl="0" eaLnBrk="1" latinLnBrk="0" hangingPunct="1">
      <a:defRPr sz="2400" kern="1200">
        <a:solidFill>
          <a:schemeClr val="tx1"/>
        </a:solidFill>
        <a:latin typeface="Times" pitchFamily="16" charset="0"/>
        <a:ea typeface="+mn-ea"/>
        <a:cs typeface="+mn-cs"/>
      </a:defRPr>
    </a:lvl7pPr>
    <a:lvl8pPr marL="3200400" algn="l" defTabSz="914400" rtl="0" eaLnBrk="1" latinLnBrk="0" hangingPunct="1">
      <a:defRPr sz="2400" kern="1200">
        <a:solidFill>
          <a:schemeClr val="tx1"/>
        </a:solidFill>
        <a:latin typeface="Times" pitchFamily="16" charset="0"/>
        <a:ea typeface="+mn-ea"/>
        <a:cs typeface="+mn-cs"/>
      </a:defRPr>
    </a:lvl8pPr>
    <a:lvl9pPr marL="3657600" algn="l" defTabSz="914400" rtl="0" eaLnBrk="1" latinLnBrk="0" hangingPunct="1">
      <a:defRPr sz="2400" kern="1200">
        <a:solidFill>
          <a:schemeClr val="tx1"/>
        </a:solidFill>
        <a:latin typeface="Times" pitchFamily="16"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BDE09"/>
    <a:srgbClr val="E8EE04"/>
    <a:srgbClr val="0000FF"/>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8115" autoAdjust="0"/>
    <p:restoredTop sz="95748" autoAdjust="0"/>
  </p:normalViewPr>
  <p:slideViewPr>
    <p:cSldViewPr>
      <p:cViewPr>
        <p:scale>
          <a:sx n="60" d="100"/>
          <a:sy n="60" d="100"/>
        </p:scale>
        <p:origin x="-4668" y="-4872"/>
      </p:cViewPr>
      <p:guideLst>
        <p:guide orient="horz" pos="10368"/>
        <p:guide pos="1382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68855D-A473-4D30-B34A-CC50DFA806A8}" type="slidenum">
              <a:rPr lang="en-US" altLang="en-US"/>
              <a:pPr/>
              <a:t>‹#›</a:t>
            </a:fld>
            <a:endParaRPr lang="en-US" altLang="en-US"/>
          </a:p>
        </p:txBody>
      </p:sp>
    </p:spTree>
    <p:extLst>
      <p:ext uri="{BB962C8B-B14F-4D97-AF65-F5344CB8AC3E}">
        <p14:creationId xmlns:p14="http://schemas.microsoft.com/office/powerpoint/2010/main" val="202901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DCFFC6-99F0-477D-8196-49075D6CA37E}" type="slidenum">
              <a:rPr lang="en-US" altLang="en-US"/>
              <a:pPr/>
              <a:t>‹#›</a:t>
            </a:fld>
            <a:endParaRPr lang="en-US" altLang="en-US"/>
          </a:p>
        </p:txBody>
      </p:sp>
    </p:spTree>
    <p:extLst>
      <p:ext uri="{BB962C8B-B14F-4D97-AF65-F5344CB8AC3E}">
        <p14:creationId xmlns:p14="http://schemas.microsoft.com/office/powerpoint/2010/main" val="27585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763"/>
            <a:ext cx="9326562"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2475" y="2925763"/>
            <a:ext cx="27827288"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4AC409-415D-4624-AB39-195D6916BEC1}" type="slidenum">
              <a:rPr lang="en-US" altLang="en-US"/>
              <a:pPr/>
              <a:t>‹#›</a:t>
            </a:fld>
            <a:endParaRPr lang="en-US" altLang="en-US"/>
          </a:p>
        </p:txBody>
      </p:sp>
    </p:spTree>
    <p:extLst>
      <p:ext uri="{BB962C8B-B14F-4D97-AF65-F5344CB8AC3E}">
        <p14:creationId xmlns:p14="http://schemas.microsoft.com/office/powerpoint/2010/main" val="85346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5E3AE0-B9E4-4838-8A4A-95827C5597CB}" type="slidenum">
              <a:rPr lang="en-US" altLang="en-US"/>
              <a:pPr/>
              <a:t>‹#›</a:t>
            </a:fld>
            <a:endParaRPr lang="en-US" altLang="en-US"/>
          </a:p>
        </p:txBody>
      </p:sp>
    </p:spTree>
    <p:extLst>
      <p:ext uri="{BB962C8B-B14F-4D97-AF65-F5344CB8AC3E}">
        <p14:creationId xmlns:p14="http://schemas.microsoft.com/office/powerpoint/2010/main" val="178854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DC54CE-6F11-41E8-B4BD-76C8E7CB6B48}" type="slidenum">
              <a:rPr lang="en-US" altLang="en-US"/>
              <a:pPr/>
              <a:t>‹#›</a:t>
            </a:fld>
            <a:endParaRPr lang="en-US" altLang="en-US"/>
          </a:p>
        </p:txBody>
      </p:sp>
    </p:spTree>
    <p:extLst>
      <p:ext uri="{BB962C8B-B14F-4D97-AF65-F5344CB8AC3E}">
        <p14:creationId xmlns:p14="http://schemas.microsoft.com/office/powerpoint/2010/main" val="12425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2475"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B095CC-2BEB-46E3-8D9E-CA2E2BD3D45F}" type="slidenum">
              <a:rPr lang="en-US" altLang="en-US"/>
              <a:pPr/>
              <a:t>‹#›</a:t>
            </a:fld>
            <a:endParaRPr lang="en-US" altLang="en-US"/>
          </a:p>
        </p:txBody>
      </p:sp>
    </p:spTree>
    <p:extLst>
      <p:ext uri="{BB962C8B-B14F-4D97-AF65-F5344CB8AC3E}">
        <p14:creationId xmlns:p14="http://schemas.microsoft.com/office/powerpoint/2010/main" val="327933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C9704AE-91F9-4E5C-BB42-4D86A76227EA}" type="slidenum">
              <a:rPr lang="en-US" altLang="en-US"/>
              <a:pPr/>
              <a:t>‹#›</a:t>
            </a:fld>
            <a:endParaRPr lang="en-US" altLang="en-US"/>
          </a:p>
        </p:txBody>
      </p:sp>
    </p:spTree>
    <p:extLst>
      <p:ext uri="{BB962C8B-B14F-4D97-AF65-F5344CB8AC3E}">
        <p14:creationId xmlns:p14="http://schemas.microsoft.com/office/powerpoint/2010/main" val="193825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F3F85A-7290-4DC5-B7F3-55195779F4D9}" type="slidenum">
              <a:rPr lang="en-US" altLang="en-US"/>
              <a:pPr/>
              <a:t>‹#›</a:t>
            </a:fld>
            <a:endParaRPr lang="en-US" altLang="en-US"/>
          </a:p>
        </p:txBody>
      </p:sp>
    </p:spTree>
    <p:extLst>
      <p:ext uri="{BB962C8B-B14F-4D97-AF65-F5344CB8AC3E}">
        <p14:creationId xmlns:p14="http://schemas.microsoft.com/office/powerpoint/2010/main" val="10270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96FF83A-3C17-407C-84A2-BBB7D74FDD33}" type="slidenum">
              <a:rPr lang="en-US" altLang="en-US"/>
              <a:pPr/>
              <a:t>‹#›</a:t>
            </a:fld>
            <a:endParaRPr lang="en-US" altLang="en-US"/>
          </a:p>
        </p:txBody>
      </p:sp>
    </p:spTree>
    <p:extLst>
      <p:ext uri="{BB962C8B-B14F-4D97-AF65-F5344CB8AC3E}">
        <p14:creationId xmlns:p14="http://schemas.microsoft.com/office/powerpoint/2010/main" val="10958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24A1C9-B3F0-428A-8F2E-DDADD094E6FD}" type="slidenum">
              <a:rPr lang="en-US" altLang="en-US"/>
              <a:pPr/>
              <a:t>‹#›</a:t>
            </a:fld>
            <a:endParaRPr lang="en-US" altLang="en-US"/>
          </a:p>
        </p:txBody>
      </p:sp>
    </p:spTree>
    <p:extLst>
      <p:ext uri="{BB962C8B-B14F-4D97-AF65-F5344CB8AC3E}">
        <p14:creationId xmlns:p14="http://schemas.microsoft.com/office/powerpoint/2010/main" val="72616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75DD096-9B92-4F1B-990A-6BCD3D94321B}" type="slidenum">
              <a:rPr lang="en-US" altLang="en-US"/>
              <a:pPr/>
              <a:t>‹#›</a:t>
            </a:fld>
            <a:endParaRPr lang="en-US" altLang="en-US"/>
          </a:p>
        </p:txBody>
      </p:sp>
    </p:spTree>
    <p:extLst>
      <p:ext uri="{BB962C8B-B14F-4D97-AF65-F5344CB8AC3E}">
        <p14:creationId xmlns:p14="http://schemas.microsoft.com/office/powerpoint/2010/main" val="132655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5" y="2925763"/>
            <a:ext cx="37306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 tIns="-210041" rIns="9415" bIns="-21004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292475" y="9509125"/>
            <a:ext cx="37306250" cy="197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 tIns="-210041" rIns="9415" bIns="-2100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292475"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 tIns="-210041" rIns="9415" bIns="-210041" numCol="1" anchor="t" anchorCtr="0" compatLnSpc="1">
            <a:prstTxWarp prst="textNoShape">
              <a:avLst/>
            </a:prstTxWarp>
          </a:bodyPr>
          <a:lstStyle>
            <a:lvl1pPr defTabSz="4389438">
              <a:defRPr sz="6700">
                <a:latin typeface="Times" pitchFamily="16" charset="0"/>
              </a:defRPr>
            </a:lvl1pPr>
          </a:lstStyle>
          <a:p>
            <a:pPr>
              <a:defRPr/>
            </a:pPr>
            <a:endParaRPr lang="en-US"/>
          </a:p>
        </p:txBody>
      </p:sp>
      <p:sp>
        <p:nvSpPr>
          <p:cNvPr id="1029" name="Rectangle 5"/>
          <p:cNvSpPr>
            <a:spLocks noGrp="1" noChangeArrowheads="1"/>
          </p:cNvSpPr>
          <p:nvPr>
            <p:ph type="ftr" sz="quarter" idx="3"/>
          </p:nvPr>
        </p:nvSpPr>
        <p:spPr bwMode="auto">
          <a:xfrm>
            <a:off x="14995525" y="29992638"/>
            <a:ext cx="139001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 tIns="-210041" rIns="9415" bIns="-210041" numCol="1" anchor="t" anchorCtr="0" compatLnSpc="1">
            <a:prstTxWarp prst="textNoShape">
              <a:avLst/>
            </a:prstTxWarp>
          </a:bodyPr>
          <a:lstStyle>
            <a:lvl1pPr algn="ctr" defTabSz="4389438">
              <a:defRPr sz="6700">
                <a:latin typeface="Times" pitchFamily="16"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 tIns="-210041" rIns="9415" bIns="-210041" numCol="1" anchor="t" anchorCtr="0" compatLnSpc="1">
            <a:prstTxWarp prst="textNoShape">
              <a:avLst/>
            </a:prstTxWarp>
          </a:bodyPr>
          <a:lstStyle>
            <a:lvl1pPr algn="r" defTabSz="4389438">
              <a:defRPr sz="6700"/>
            </a:lvl1pPr>
          </a:lstStyle>
          <a:p>
            <a:fld id="{BFE66B9A-B40A-4E9A-9CE4-F7C7C7BC9F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pitchFamily="16" charset="0"/>
        </a:defRPr>
      </a:lvl2pPr>
      <a:lvl3pPr algn="ctr" defTabSz="4389438" rtl="0" eaLnBrk="0" fontAlgn="base" hangingPunct="0">
        <a:spcBef>
          <a:spcPct val="0"/>
        </a:spcBef>
        <a:spcAft>
          <a:spcPct val="0"/>
        </a:spcAft>
        <a:defRPr sz="21100">
          <a:solidFill>
            <a:schemeClr val="tx2"/>
          </a:solidFill>
          <a:latin typeface="Times" pitchFamily="16" charset="0"/>
        </a:defRPr>
      </a:lvl3pPr>
      <a:lvl4pPr algn="ctr" defTabSz="4389438" rtl="0" eaLnBrk="0" fontAlgn="base" hangingPunct="0">
        <a:spcBef>
          <a:spcPct val="0"/>
        </a:spcBef>
        <a:spcAft>
          <a:spcPct val="0"/>
        </a:spcAft>
        <a:defRPr sz="21100">
          <a:solidFill>
            <a:schemeClr val="tx2"/>
          </a:solidFill>
          <a:latin typeface="Times" pitchFamily="16" charset="0"/>
        </a:defRPr>
      </a:lvl4pPr>
      <a:lvl5pPr algn="ctr" defTabSz="4389438" rtl="0" eaLnBrk="0" fontAlgn="base" hangingPunct="0">
        <a:spcBef>
          <a:spcPct val="0"/>
        </a:spcBef>
        <a:spcAft>
          <a:spcPct val="0"/>
        </a:spcAft>
        <a:defRPr sz="21100">
          <a:solidFill>
            <a:schemeClr val="tx2"/>
          </a:solidFill>
          <a:latin typeface="Times" pitchFamily="16" charset="0"/>
        </a:defRPr>
      </a:lvl5pPr>
      <a:lvl6pPr marL="457200" algn="ctr" defTabSz="4389438" rtl="0" eaLnBrk="0" fontAlgn="base" hangingPunct="0">
        <a:spcBef>
          <a:spcPct val="0"/>
        </a:spcBef>
        <a:spcAft>
          <a:spcPct val="0"/>
        </a:spcAft>
        <a:defRPr sz="21100">
          <a:solidFill>
            <a:schemeClr val="tx2"/>
          </a:solidFill>
          <a:latin typeface="Times" pitchFamily="16" charset="0"/>
        </a:defRPr>
      </a:lvl6pPr>
      <a:lvl7pPr marL="914400" algn="ctr" defTabSz="4389438" rtl="0" eaLnBrk="0" fontAlgn="base" hangingPunct="0">
        <a:spcBef>
          <a:spcPct val="0"/>
        </a:spcBef>
        <a:spcAft>
          <a:spcPct val="0"/>
        </a:spcAft>
        <a:defRPr sz="21100">
          <a:solidFill>
            <a:schemeClr val="tx2"/>
          </a:solidFill>
          <a:latin typeface="Times" pitchFamily="16" charset="0"/>
        </a:defRPr>
      </a:lvl7pPr>
      <a:lvl8pPr marL="1371600" algn="ctr" defTabSz="4389438" rtl="0" eaLnBrk="0" fontAlgn="base" hangingPunct="0">
        <a:spcBef>
          <a:spcPct val="0"/>
        </a:spcBef>
        <a:spcAft>
          <a:spcPct val="0"/>
        </a:spcAft>
        <a:defRPr sz="21100">
          <a:solidFill>
            <a:schemeClr val="tx2"/>
          </a:solidFill>
          <a:latin typeface="Times" pitchFamily="16" charset="0"/>
        </a:defRPr>
      </a:lvl8pPr>
      <a:lvl9pPr marL="1828800" algn="ctr" defTabSz="4389438" rtl="0" eaLnBrk="0" fontAlgn="base" hangingPunct="0">
        <a:spcBef>
          <a:spcPct val="0"/>
        </a:spcBef>
        <a:spcAft>
          <a:spcPct val="0"/>
        </a:spcAft>
        <a:defRPr sz="21100">
          <a:solidFill>
            <a:schemeClr val="tx2"/>
          </a:solidFill>
          <a:latin typeface="Times" pitchFamily="16"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eaLnBrk="0" fontAlgn="base" hangingPunct="0">
        <a:spcBef>
          <a:spcPct val="20000"/>
        </a:spcBef>
        <a:spcAft>
          <a:spcPct val="0"/>
        </a:spcAft>
        <a:buChar char="»"/>
        <a:defRPr sz="9600">
          <a:solidFill>
            <a:schemeClr val="tx1"/>
          </a:solidFill>
          <a:latin typeface="+mn-lt"/>
        </a:defRPr>
      </a:lvl6pPr>
      <a:lvl7pPr marL="10790238" indent="-1096963" algn="l" defTabSz="4389438" rtl="0" eaLnBrk="0" fontAlgn="base" hangingPunct="0">
        <a:spcBef>
          <a:spcPct val="20000"/>
        </a:spcBef>
        <a:spcAft>
          <a:spcPct val="0"/>
        </a:spcAft>
        <a:buChar char="»"/>
        <a:defRPr sz="9600">
          <a:solidFill>
            <a:schemeClr val="tx1"/>
          </a:solidFill>
          <a:latin typeface="+mn-lt"/>
        </a:defRPr>
      </a:lvl7pPr>
      <a:lvl8pPr marL="11247438" indent="-1096963" algn="l" defTabSz="4389438" rtl="0" eaLnBrk="0" fontAlgn="base" hangingPunct="0">
        <a:spcBef>
          <a:spcPct val="20000"/>
        </a:spcBef>
        <a:spcAft>
          <a:spcPct val="0"/>
        </a:spcAft>
        <a:buChar char="»"/>
        <a:defRPr sz="9600">
          <a:solidFill>
            <a:schemeClr val="tx1"/>
          </a:solidFill>
          <a:latin typeface="+mn-lt"/>
        </a:defRPr>
      </a:lvl8pPr>
      <a:lvl9pPr marL="11704638" indent="-1096963" algn="l" defTabSz="4389438" rtl="0" eaLnBrk="0" fontAlgn="base" hangingPunct="0">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tif"/><Relationship Id="rId18" Type="http://schemas.openxmlformats.org/officeDocument/2006/relationships/image" Target="../media/image17.tif"/><Relationship Id="rId26" Type="http://schemas.openxmlformats.org/officeDocument/2006/relationships/image" Target="../media/image25.png"/><Relationship Id="rId39" Type="http://schemas.openxmlformats.org/officeDocument/2006/relationships/image" Target="../media/image38.jpeg"/><Relationship Id="rId3" Type="http://schemas.openxmlformats.org/officeDocument/2006/relationships/image" Target="../media/image2.jpeg"/><Relationship Id="rId21" Type="http://schemas.openxmlformats.org/officeDocument/2006/relationships/image" Target="../media/image20.jpeg"/><Relationship Id="rId34" Type="http://schemas.openxmlformats.org/officeDocument/2006/relationships/image" Target="../media/image33.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5" Type="http://schemas.openxmlformats.org/officeDocument/2006/relationships/image" Target="../media/image24.jpeg"/><Relationship Id="rId33" Type="http://schemas.openxmlformats.org/officeDocument/2006/relationships/image" Target="../media/image32.jpg"/><Relationship Id="rId38" Type="http://schemas.openxmlformats.org/officeDocument/2006/relationships/image" Target="../media/image37.jpeg"/><Relationship Id="rId2" Type="http://schemas.openxmlformats.org/officeDocument/2006/relationships/image" Target="../media/image1.png"/><Relationship Id="rId16" Type="http://schemas.openxmlformats.org/officeDocument/2006/relationships/image" Target="../media/image15.tif"/><Relationship Id="rId20" Type="http://schemas.openxmlformats.org/officeDocument/2006/relationships/image" Target="../media/image19.tiff"/><Relationship Id="rId29" Type="http://schemas.openxmlformats.org/officeDocument/2006/relationships/image" Target="../media/image28.jpeg"/><Relationship Id="rId41"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g"/><Relationship Id="rId24" Type="http://schemas.openxmlformats.org/officeDocument/2006/relationships/image" Target="../media/image23.jpeg"/><Relationship Id="rId32" Type="http://schemas.openxmlformats.org/officeDocument/2006/relationships/image" Target="../media/image31.jpeg"/><Relationship Id="rId37" Type="http://schemas.openxmlformats.org/officeDocument/2006/relationships/image" Target="../media/image36.jpeg"/><Relationship Id="rId40" Type="http://schemas.openxmlformats.org/officeDocument/2006/relationships/image" Target="../media/image39.jpg"/><Relationship Id="rId5" Type="http://schemas.openxmlformats.org/officeDocument/2006/relationships/image" Target="../media/image4.jpg"/><Relationship Id="rId15" Type="http://schemas.openxmlformats.org/officeDocument/2006/relationships/image" Target="../media/image14.tif"/><Relationship Id="rId23" Type="http://schemas.openxmlformats.org/officeDocument/2006/relationships/image" Target="../media/image22.jpeg"/><Relationship Id="rId28" Type="http://schemas.openxmlformats.org/officeDocument/2006/relationships/image" Target="../media/image27.png"/><Relationship Id="rId36" Type="http://schemas.openxmlformats.org/officeDocument/2006/relationships/image" Target="../media/image35.jpeg"/><Relationship Id="rId10" Type="http://schemas.openxmlformats.org/officeDocument/2006/relationships/image" Target="../media/image9.png"/><Relationship Id="rId19" Type="http://schemas.openxmlformats.org/officeDocument/2006/relationships/image" Target="../media/image18.tiff"/><Relationship Id="rId31" Type="http://schemas.openxmlformats.org/officeDocument/2006/relationships/image" Target="../media/image30.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tif"/><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jpeg"/><Relationship Id="rId35"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996950" y="5715000"/>
            <a:ext cx="13254037" cy="25984200"/>
          </a:xfrm>
          <a:prstGeom prst="rect">
            <a:avLst/>
          </a:prstGeom>
          <a:noFill/>
          <a:ln w="9525">
            <a:solidFill>
              <a:srgbClr val="FBDE0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sp>
        <p:nvSpPr>
          <p:cNvPr id="2051" name="AutoShape 3"/>
          <p:cNvSpPr>
            <a:spLocks noChangeArrowheads="1"/>
          </p:cNvSpPr>
          <p:nvPr/>
        </p:nvSpPr>
        <p:spPr bwMode="auto">
          <a:xfrm>
            <a:off x="6819900" y="912813"/>
            <a:ext cx="30205363" cy="4113212"/>
          </a:xfrm>
          <a:prstGeom prst="plus">
            <a:avLst>
              <a:gd name="adj" fmla="val 1219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sp>
        <p:nvSpPr>
          <p:cNvPr id="2052" name="Rectangle 4"/>
          <p:cNvSpPr>
            <a:spLocks noChangeArrowheads="1"/>
          </p:cNvSpPr>
          <p:nvPr/>
        </p:nvSpPr>
        <p:spPr bwMode="auto">
          <a:xfrm>
            <a:off x="7010400" y="1141413"/>
            <a:ext cx="29825950" cy="3656012"/>
          </a:xfrm>
          <a:prstGeom prst="rect">
            <a:avLst/>
          </a:prstGeom>
          <a:noFill/>
          <a:ln w="9525">
            <a:solidFill>
              <a:srgbClr val="FBDE0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675" y="1282700"/>
            <a:ext cx="3352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0"/>
          <p:cNvSpPr txBox="1">
            <a:spLocks noChangeArrowheads="1"/>
          </p:cNvSpPr>
          <p:nvPr/>
        </p:nvSpPr>
        <p:spPr bwMode="auto">
          <a:xfrm>
            <a:off x="3656013" y="1293813"/>
            <a:ext cx="36564887" cy="343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r>
              <a:rPr lang="en-US" altLang="en-US" sz="6600" b="1" dirty="0">
                <a:solidFill>
                  <a:srgbClr val="663300"/>
                </a:solidFill>
                <a:latin typeface="Times New Roman" pitchFamily="18" charset="0"/>
                <a:cs typeface="Times New Roman" pitchFamily="18" charset="0"/>
              </a:rPr>
              <a:t>Introductory Astronomy Laboratory Visual Back and Camera Upgrade</a:t>
            </a:r>
          </a:p>
          <a:p>
            <a:pPr algn="ctr"/>
            <a:endParaRPr lang="en-US" altLang="en-US" sz="1800" b="1" i="1" dirty="0">
              <a:solidFill>
                <a:srgbClr val="663300"/>
              </a:solidFill>
              <a:latin typeface="Arial" charset="0"/>
            </a:endParaRPr>
          </a:p>
          <a:p>
            <a:pPr algn="ctr"/>
            <a:r>
              <a:rPr lang="en-US" altLang="en-US" sz="4800" dirty="0">
                <a:solidFill>
                  <a:srgbClr val="0D0D0D"/>
                </a:solidFill>
                <a:latin typeface="Times New Roman" pitchFamily="18" charset="0"/>
                <a:cs typeface="Times New Roman" pitchFamily="18" charset="0"/>
              </a:rPr>
              <a:t>Mariah N. </a:t>
            </a:r>
            <a:r>
              <a:rPr lang="en-US" altLang="en-US" sz="4800" dirty="0" err="1">
                <a:solidFill>
                  <a:srgbClr val="0D0D0D"/>
                </a:solidFill>
                <a:latin typeface="Times New Roman" pitchFamily="18" charset="0"/>
                <a:cs typeface="Times New Roman" pitchFamily="18" charset="0"/>
              </a:rPr>
              <a:t>Birchard</a:t>
            </a:r>
            <a:r>
              <a:rPr lang="en-US" altLang="en-US" sz="4800" dirty="0">
                <a:solidFill>
                  <a:srgbClr val="0D0D0D"/>
                </a:solidFill>
                <a:latin typeface="Times New Roman" pitchFamily="18" charset="0"/>
                <a:cs typeface="Times New Roman" pitchFamily="18" charset="0"/>
              </a:rPr>
              <a:t>, Faith K. Montgomery, Zachary R. Pruett, Kaitlyn L. Smith and David J. Sitar </a:t>
            </a:r>
            <a:r>
              <a:rPr lang="en-US" altLang="en-US" sz="6600" dirty="0">
                <a:solidFill>
                  <a:srgbClr val="262626"/>
                </a:solidFill>
                <a:latin typeface="Times New Roman" pitchFamily="18" charset="0"/>
                <a:cs typeface="Times New Roman" pitchFamily="18" charset="0"/>
              </a:rPr>
              <a:t/>
            </a:r>
            <a:br>
              <a:rPr lang="en-US" altLang="en-US" sz="6600" dirty="0">
                <a:solidFill>
                  <a:srgbClr val="262626"/>
                </a:solidFill>
                <a:latin typeface="Times New Roman" pitchFamily="18" charset="0"/>
                <a:cs typeface="Times New Roman" pitchFamily="18" charset="0"/>
              </a:rPr>
            </a:br>
            <a:endParaRPr lang="en-US" altLang="en-US" sz="2800" i="1" dirty="0">
              <a:latin typeface="Arial" charset="0"/>
            </a:endParaRPr>
          </a:p>
          <a:p>
            <a:pPr algn="ctr"/>
            <a:r>
              <a:rPr lang="en-US" altLang="en-US" sz="4000" i="1" dirty="0">
                <a:latin typeface="Times New Roman" pitchFamily="18" charset="0"/>
                <a:cs typeface="Times New Roman" pitchFamily="18" charset="0"/>
              </a:rPr>
              <a:t>Appalachian State University, Department of Physics and Astronomy</a:t>
            </a:r>
            <a:endParaRPr lang="en-US" altLang="en-US" sz="4000" dirty="0">
              <a:latin typeface="Times New Roman" pitchFamily="18" charset="0"/>
              <a:cs typeface="Times New Roman" pitchFamily="18" charset="0"/>
            </a:endParaRPr>
          </a:p>
        </p:txBody>
      </p:sp>
      <p:sp>
        <p:nvSpPr>
          <p:cNvPr id="2056" name="AutoShape 14"/>
          <p:cNvSpPr>
            <a:spLocks noChangeArrowheads="1"/>
          </p:cNvSpPr>
          <p:nvPr/>
        </p:nvSpPr>
        <p:spPr bwMode="auto">
          <a:xfrm>
            <a:off x="766762" y="5486400"/>
            <a:ext cx="13711238" cy="26506488"/>
          </a:xfrm>
          <a:prstGeom prst="plus">
            <a:avLst>
              <a:gd name="adj" fmla="val 436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sp>
        <p:nvSpPr>
          <p:cNvPr id="2057" name="Rectangle 15"/>
          <p:cNvSpPr>
            <a:spLocks noChangeArrowheads="1"/>
          </p:cNvSpPr>
          <p:nvPr/>
        </p:nvSpPr>
        <p:spPr bwMode="auto">
          <a:xfrm>
            <a:off x="15316200" y="5715000"/>
            <a:ext cx="13254038" cy="25988963"/>
          </a:xfrm>
          <a:prstGeom prst="rect">
            <a:avLst/>
          </a:prstGeom>
          <a:noFill/>
          <a:ln w="9525">
            <a:solidFill>
              <a:srgbClr val="FBDE0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sp>
        <p:nvSpPr>
          <p:cNvPr id="2058" name="AutoShape 16"/>
          <p:cNvSpPr>
            <a:spLocks noChangeArrowheads="1"/>
          </p:cNvSpPr>
          <p:nvPr/>
        </p:nvSpPr>
        <p:spPr bwMode="auto">
          <a:xfrm>
            <a:off x="15082838" y="5486400"/>
            <a:ext cx="13711237" cy="26509663"/>
          </a:xfrm>
          <a:prstGeom prst="plus">
            <a:avLst>
              <a:gd name="adj" fmla="val 436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sp>
        <p:nvSpPr>
          <p:cNvPr id="2059" name="Rectangle 17"/>
          <p:cNvSpPr>
            <a:spLocks noChangeArrowheads="1"/>
          </p:cNvSpPr>
          <p:nvPr/>
        </p:nvSpPr>
        <p:spPr bwMode="auto">
          <a:xfrm>
            <a:off x="29651325" y="5715000"/>
            <a:ext cx="13254037" cy="25984200"/>
          </a:xfrm>
          <a:prstGeom prst="rect">
            <a:avLst/>
          </a:prstGeom>
          <a:noFill/>
          <a:ln w="9525">
            <a:solidFill>
              <a:srgbClr val="FBDE0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sp>
        <p:nvSpPr>
          <p:cNvPr id="2060" name="AutoShape 18"/>
          <p:cNvSpPr>
            <a:spLocks noChangeArrowheads="1"/>
          </p:cNvSpPr>
          <p:nvPr/>
        </p:nvSpPr>
        <p:spPr bwMode="auto">
          <a:xfrm>
            <a:off x="29413200" y="5486400"/>
            <a:ext cx="13711237" cy="26506488"/>
          </a:xfrm>
          <a:prstGeom prst="plus">
            <a:avLst>
              <a:gd name="adj" fmla="val 436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endParaRPr lang="en-US" altLang="en-US"/>
          </a:p>
        </p:txBody>
      </p:sp>
      <p:sp>
        <p:nvSpPr>
          <p:cNvPr id="2061" name="Text Box 19"/>
          <p:cNvSpPr txBox="1">
            <a:spLocks noChangeArrowheads="1"/>
          </p:cNvSpPr>
          <p:nvPr/>
        </p:nvSpPr>
        <p:spPr bwMode="auto">
          <a:xfrm>
            <a:off x="1371600" y="4572000"/>
            <a:ext cx="12796838" cy="929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spcBef>
                <a:spcPct val="50000"/>
              </a:spcBef>
            </a:pPr>
            <a:endParaRPr lang="en-US" altLang="en-US"/>
          </a:p>
        </p:txBody>
      </p:sp>
      <p:sp>
        <p:nvSpPr>
          <p:cNvPr id="2062" name="Text Box 20"/>
          <p:cNvSpPr txBox="1">
            <a:spLocks noChangeArrowheads="1"/>
          </p:cNvSpPr>
          <p:nvPr/>
        </p:nvSpPr>
        <p:spPr bwMode="auto">
          <a:xfrm>
            <a:off x="15392399" y="6034138"/>
            <a:ext cx="13106401" cy="2543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endParaRPr lang="en-US" altLang="en-US" sz="4000" b="1" u="sng" dirty="0">
              <a:solidFill>
                <a:srgbClr val="663300"/>
              </a:solidFill>
              <a:latin typeface="Arial" charset="0"/>
            </a:endParaRPr>
          </a:p>
        </p:txBody>
      </p:sp>
      <p:sp>
        <p:nvSpPr>
          <p:cNvPr id="2063" name="Text Box 22"/>
          <p:cNvSpPr txBox="1">
            <a:spLocks noChangeArrowheads="1"/>
          </p:cNvSpPr>
          <p:nvPr/>
        </p:nvSpPr>
        <p:spPr bwMode="auto">
          <a:xfrm>
            <a:off x="29693911" y="6034138"/>
            <a:ext cx="13117339" cy="151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r>
              <a:rPr lang="en-US" altLang="en-US" sz="4000" b="1" u="sng" dirty="0" smtClean="0">
                <a:solidFill>
                  <a:srgbClr val="663300"/>
                </a:solidFill>
                <a:latin typeface="Arial" charset="0"/>
              </a:rPr>
              <a:t>Experimental Setups and Results (Cont’d)</a:t>
            </a:r>
            <a:endParaRPr lang="en-US" altLang="en-US" sz="4000" b="1" u="sng" dirty="0">
              <a:solidFill>
                <a:srgbClr val="663300"/>
              </a:solidFill>
              <a:latin typeface="Arial" charset="0"/>
            </a:endParaRPr>
          </a:p>
          <a:p>
            <a:pPr algn="ctr"/>
            <a:endParaRPr lang="en-US" altLang="en-US" sz="1400" b="1" u="sng" dirty="0">
              <a:solidFill>
                <a:srgbClr val="006600"/>
              </a:solidFill>
              <a:latin typeface="Arial" charset="0"/>
            </a:endParaRPr>
          </a:p>
          <a:p>
            <a:pPr algn="just">
              <a:lnSpc>
                <a:spcPct val="105000"/>
              </a:lnSpc>
              <a:buFont typeface="Wingdings" pitchFamily="2" charset="2"/>
              <a:buChar char="Ø"/>
            </a:pPr>
            <a:endParaRPr lang="en-US" altLang="en-US" sz="3200" dirty="0">
              <a:latin typeface="Arial" charset="0"/>
            </a:endParaRPr>
          </a:p>
        </p:txBody>
      </p:sp>
      <p:sp>
        <p:nvSpPr>
          <p:cNvPr id="2064" name="Text Box 42"/>
          <p:cNvSpPr txBox="1">
            <a:spLocks noChangeArrowheads="1"/>
          </p:cNvSpPr>
          <p:nvPr/>
        </p:nvSpPr>
        <p:spPr bwMode="auto">
          <a:xfrm>
            <a:off x="29794200" y="22860000"/>
            <a:ext cx="1295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r>
              <a:rPr lang="en-US" altLang="en-US" sz="4000" b="1" u="sng" dirty="0">
                <a:solidFill>
                  <a:srgbClr val="663300"/>
                </a:solidFill>
                <a:latin typeface="Arial" charset="0"/>
              </a:rPr>
              <a:t>Conclusion and Future of Project</a:t>
            </a:r>
          </a:p>
          <a:p>
            <a:pPr algn="ctr"/>
            <a:endParaRPr lang="en-US" altLang="en-US" sz="1200" b="1" u="sng" dirty="0">
              <a:solidFill>
                <a:srgbClr val="006600"/>
              </a:solidFill>
              <a:latin typeface="Arial" charset="0"/>
            </a:endParaRPr>
          </a:p>
        </p:txBody>
      </p:sp>
      <p:sp>
        <p:nvSpPr>
          <p:cNvPr id="2065" name="Text Box 43"/>
          <p:cNvSpPr txBox="1">
            <a:spLocks noChangeArrowheads="1"/>
          </p:cNvSpPr>
          <p:nvPr/>
        </p:nvSpPr>
        <p:spPr bwMode="auto">
          <a:xfrm>
            <a:off x="36021216" y="27355800"/>
            <a:ext cx="705326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marL="0" lvl="0" indent="0" algn="ctr" defTabSz="4389120">
              <a:spcBef>
                <a:spcPts val="0"/>
              </a:spcBef>
              <a:buClr>
                <a:prstClr val="black"/>
              </a:buClr>
              <a:buNone/>
            </a:pP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ppalachian State University</a:t>
            </a:r>
          </a:p>
          <a:p>
            <a:pPr marL="0" lvl="0" indent="0" algn="ctr" defTabSz="4389120">
              <a:spcBef>
                <a:spcPts val="0"/>
              </a:spcBef>
              <a:buClr>
                <a:prstClr val="black"/>
              </a:buClr>
              <a:buNone/>
            </a:pPr>
            <a:r>
              <a:rPr lang="en-US" sz="2000" dirty="0" smtClean="0">
                <a:solidFill>
                  <a:prstClr val="black"/>
                </a:solidFill>
                <a:latin typeface="Arial" panose="020B0604020202020204" pitchFamily="34" charset="0"/>
                <a:cs typeface="Arial" panose="020B0604020202020204" pitchFamily="34" charset="0"/>
              </a:rPr>
              <a:t>Department of Physics and Astronomy</a:t>
            </a:r>
          </a:p>
          <a:p>
            <a:pPr marL="0" lvl="0" indent="0" algn="ctr" defTabSz="4389120">
              <a:spcBef>
                <a:spcPts val="0"/>
              </a:spcBef>
              <a:buClr>
                <a:prstClr val="black"/>
              </a:buClr>
              <a:buNone/>
            </a:pPr>
            <a:r>
              <a:rPr lang="en-US" sz="2000" dirty="0" smtClean="0">
                <a:solidFill>
                  <a:prstClr val="black"/>
                </a:solidFill>
                <a:latin typeface="Arial" panose="020B0604020202020204" pitchFamily="34" charset="0"/>
                <a:cs typeface="Arial" panose="020B0604020202020204" pitchFamily="34" charset="0"/>
              </a:rPr>
              <a:t>Office of Student Research</a:t>
            </a:r>
          </a:p>
          <a:p>
            <a:pPr marL="0" lvl="0" indent="0" algn="ctr" defTabSz="4389120">
              <a:spcBef>
                <a:spcPts val="0"/>
              </a:spcBef>
              <a:buClr>
                <a:prstClr val="black"/>
              </a:buClr>
              <a:buNone/>
            </a:pPr>
            <a:r>
              <a:rPr lang="en-US" sz="2000" dirty="0" smtClean="0">
                <a:solidFill>
                  <a:prstClr val="black"/>
                </a:solidFill>
                <a:latin typeface="Arial" panose="020B0604020202020204" pitchFamily="34" charset="0"/>
                <a:cs typeface="Arial" panose="020B0604020202020204" pitchFamily="34" charset="0"/>
              </a:rPr>
              <a:t>Professor </a:t>
            </a:r>
            <a:r>
              <a:rPr lang="en-US" sz="2000" dirty="0">
                <a:solidFill>
                  <a:prstClr val="black"/>
                </a:solidFill>
                <a:latin typeface="Arial" panose="020B0604020202020204" pitchFamily="34" charset="0"/>
                <a:cs typeface="Arial" panose="020B0604020202020204" pitchFamily="34" charset="0"/>
              </a:rPr>
              <a:t>Sitar</a:t>
            </a:r>
          </a:p>
          <a:p>
            <a:pPr marL="0" indent="0" algn="ctr" defTabSz="4389120">
              <a:spcBef>
                <a:spcPts val="0"/>
              </a:spcBef>
              <a:buClr>
                <a:prstClr val="black"/>
              </a:buClr>
              <a:buNone/>
            </a:pPr>
            <a:r>
              <a:rPr lang="en-US" sz="2000" dirty="0">
                <a:latin typeface="Arial" panose="020B0604020202020204" pitchFamily="34" charset="0"/>
                <a:cs typeface="Arial" panose="020B0604020202020204" pitchFamily="34" charset="0"/>
              </a:rPr>
              <a:t>Mr. Dana Greene (Machinist)</a:t>
            </a:r>
          </a:p>
          <a:p>
            <a:pPr marL="0" lvl="0" indent="0" algn="ctr" defTabSz="4389120">
              <a:spcBef>
                <a:spcPts val="0"/>
              </a:spcBef>
              <a:buClr>
                <a:prstClr val="black"/>
              </a:buClr>
              <a:buNone/>
            </a:pPr>
            <a:r>
              <a:rPr lang="en-US" sz="2000" dirty="0">
                <a:latin typeface="Arial" panose="020B0604020202020204" pitchFamily="34" charset="0"/>
                <a:cs typeface="Arial" panose="020B0604020202020204" pitchFamily="34" charset="0"/>
              </a:rPr>
              <a:t>Office of Student Research</a:t>
            </a:r>
          </a:p>
          <a:p>
            <a:pPr marL="0" lvl="0" indent="0" algn="ctr" defTabSz="4389120">
              <a:spcBef>
                <a:spcPts val="0"/>
              </a:spcBef>
              <a:buClr>
                <a:prstClr val="black"/>
              </a:buClr>
              <a:buNone/>
            </a:pPr>
            <a:r>
              <a:rPr lang="en-US" sz="2000" dirty="0">
                <a:latin typeface="Arial" panose="020B0604020202020204" pitchFamily="34" charset="0"/>
                <a:cs typeface="Arial" panose="020B0604020202020204" pitchFamily="34" charset="0"/>
              </a:rPr>
              <a:t>Undergraduate Research Assistantship Program</a:t>
            </a:r>
          </a:p>
          <a:p>
            <a:pPr marL="0" lvl="0" indent="0" algn="ctr" defTabSz="4389120">
              <a:spcBef>
                <a:spcPts val="0"/>
              </a:spcBef>
              <a:buClr>
                <a:prstClr val="black"/>
              </a:buClr>
              <a:buNone/>
            </a:pPr>
            <a:r>
              <a:rPr lang="en-US" sz="2000" dirty="0">
                <a:latin typeface="Arial" panose="020B0604020202020204" pitchFamily="34" charset="0"/>
                <a:cs typeface="Arial" panose="020B0604020202020204" pitchFamily="34" charset="0"/>
              </a:rPr>
              <a:t>Lunt Engineering</a:t>
            </a:r>
          </a:p>
          <a:p>
            <a:pPr marL="0" lvl="0" indent="0" algn="ctr" defTabSz="4389120">
              <a:spcBef>
                <a:spcPts val="0"/>
              </a:spcBef>
              <a:buClr>
                <a:prstClr val="black"/>
              </a:buClr>
              <a:buNone/>
            </a:pPr>
            <a:r>
              <a:rPr lang="en-US" sz="2000" dirty="0">
                <a:latin typeface="Arial" panose="020B0604020202020204" pitchFamily="34" charset="0"/>
                <a:cs typeface="Arial" panose="020B0604020202020204" pitchFamily="34" charset="0"/>
              </a:rPr>
              <a:t>Tom Field (</a:t>
            </a:r>
            <a:r>
              <a:rPr lang="en-US" sz="2000" dirty="0" err="1">
                <a:latin typeface="Arial" panose="020B0604020202020204" pitchFamily="34" charset="0"/>
                <a:cs typeface="Arial" panose="020B0604020202020204" pitchFamily="34" charset="0"/>
              </a:rPr>
              <a:t>RSpec</a:t>
            </a:r>
            <a:r>
              <a:rPr lang="en-US" sz="2000" dirty="0">
                <a:latin typeface="Arial" panose="020B0604020202020204" pitchFamily="34" charset="0"/>
                <a:cs typeface="Arial" panose="020B0604020202020204" pitchFamily="34" charset="0"/>
              </a:rPr>
              <a:t>)</a:t>
            </a:r>
          </a:p>
          <a:p>
            <a:pPr marL="0" lvl="0" indent="0" algn="ctr" defTabSz="4389120">
              <a:spcBef>
                <a:spcPts val="0"/>
              </a:spcBef>
              <a:buClr>
                <a:prstClr val="black"/>
              </a:buClr>
              <a:buNone/>
            </a:pPr>
            <a:r>
              <a:rPr lang="en-US" sz="2000" dirty="0">
                <a:latin typeface="Arial" panose="020B0604020202020204" pitchFamily="34" charset="0"/>
                <a:cs typeface="Arial" panose="020B0604020202020204" pitchFamily="34" charset="0"/>
              </a:rPr>
              <a:t>Mr. Leander Hutton (Imaging consultant)</a:t>
            </a:r>
          </a:p>
          <a:p>
            <a:pPr marL="0" indent="0" algn="ctr">
              <a:spcBef>
                <a:spcPts val="0"/>
              </a:spcBef>
              <a:buNone/>
            </a:pPr>
            <a:endParaRPr lang="en-US" sz="2000"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lgn="ctr">
              <a:spcBef>
                <a:spcPts val="0"/>
              </a:spcBef>
              <a:buClr>
                <a:schemeClr val="tx1"/>
              </a:buClr>
              <a:buNone/>
            </a:pPr>
            <a:r>
              <a:rPr lang="en-US" sz="2000" dirty="0" smtClean="0">
                <a:latin typeface="Arial" panose="020B0604020202020204" pitchFamily="34" charset="0"/>
                <a:cs typeface="Arial" panose="020B0604020202020204" pitchFamily="34" charset="0"/>
              </a:rPr>
              <a:t>Images taken and processed by Mariah </a:t>
            </a:r>
            <a:r>
              <a:rPr lang="en-US" sz="2000" dirty="0" err="1" smtClean="0">
                <a:latin typeface="Arial" panose="020B0604020202020204" pitchFamily="34" charset="0"/>
                <a:cs typeface="Arial" panose="020B0604020202020204" pitchFamily="34" charset="0"/>
              </a:rPr>
              <a:t>Birchard</a:t>
            </a:r>
            <a:r>
              <a:rPr lang="en-US" sz="2000" dirty="0" smtClean="0">
                <a:latin typeface="Arial" panose="020B0604020202020204" pitchFamily="34" charset="0"/>
                <a:cs typeface="Arial" panose="020B0604020202020204" pitchFamily="34" charset="0"/>
              </a:rPr>
              <a:t>, Leander Hutton, Faith Montgomery Joe Pollock, Zachary Pruett, </a:t>
            </a:r>
          </a:p>
          <a:p>
            <a:pPr marL="0" indent="0" algn="ctr">
              <a:spcBef>
                <a:spcPts val="0"/>
              </a:spcBef>
              <a:buClr>
                <a:schemeClr val="tx1"/>
              </a:buClr>
              <a:buNone/>
            </a:pPr>
            <a:r>
              <a:rPr lang="en-US" sz="2000" dirty="0" smtClean="0">
                <a:latin typeface="Arial" panose="020B0604020202020204" pitchFamily="34" charset="0"/>
                <a:cs typeface="Arial" panose="020B0604020202020204" pitchFamily="34" charset="0"/>
              </a:rPr>
              <a:t>David Sitar and Katie Smith</a:t>
            </a:r>
          </a:p>
          <a:p>
            <a:pPr marL="0" indent="0" algn="ctr">
              <a:spcBef>
                <a:spcPts val="0"/>
              </a:spcBef>
              <a:buClr>
                <a:schemeClr val="tx1"/>
              </a:buClr>
              <a:buNone/>
            </a:pPr>
            <a:endParaRPr lang="en-US" sz="2000" dirty="0"/>
          </a:p>
          <a:p>
            <a:pPr algn="ctr"/>
            <a:endParaRPr lang="en-US" altLang="en-US" sz="2000" dirty="0">
              <a:latin typeface="Arial" charset="0"/>
            </a:endParaRPr>
          </a:p>
        </p:txBody>
      </p:sp>
      <p:sp>
        <p:nvSpPr>
          <p:cNvPr id="2068" name="Text Box 55"/>
          <p:cNvSpPr txBox="1">
            <a:spLocks noChangeArrowheads="1"/>
          </p:cNvSpPr>
          <p:nvPr/>
        </p:nvSpPr>
        <p:spPr bwMode="auto">
          <a:xfrm>
            <a:off x="1326232" y="6040436"/>
            <a:ext cx="6683951" cy="557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r>
              <a:rPr lang="en-US" altLang="en-US" sz="4000" b="1" u="sng" dirty="0" smtClean="0">
                <a:solidFill>
                  <a:srgbClr val="663300"/>
                </a:solidFill>
                <a:latin typeface="Arial" charset="0"/>
              </a:rPr>
              <a:t>Abstract</a:t>
            </a:r>
            <a:endParaRPr lang="en-US" altLang="en-US" sz="4000" b="1" u="sng" dirty="0">
              <a:solidFill>
                <a:srgbClr val="663300"/>
              </a:solidFill>
              <a:latin typeface="Arial" charset="0"/>
            </a:endParaRPr>
          </a:p>
          <a:p>
            <a:pPr algn="ctr"/>
            <a:endParaRPr lang="en-US" altLang="en-US" sz="1400" u="sng" dirty="0">
              <a:solidFill>
                <a:srgbClr val="006600"/>
              </a:solidFill>
              <a:latin typeface="Arial" charset="0"/>
              <a:cs typeface="Arial" charset="0"/>
            </a:endParaRPr>
          </a:p>
          <a:p>
            <a:pPr algn="just">
              <a:lnSpc>
                <a:spcPct val="105000"/>
              </a:lnSpc>
            </a:pPr>
            <a:r>
              <a:rPr lang="en-US" dirty="0">
                <a:latin typeface="Arial" panose="020B0604020202020204" pitchFamily="34" charset="0"/>
                <a:cs typeface="Arial" panose="020B0604020202020204" pitchFamily="34" charset="0"/>
              </a:rPr>
              <a:t>A positive introductory astronomy lab experience is essential for drawing in new prospective majors and promoting an open attitude towards science for general education students. In order to provide students with a more engaging learning experience we are in the process of upgrading the Rankin </a:t>
            </a:r>
            <a:r>
              <a:rPr lang="en-US" dirty="0" err="1">
                <a:latin typeface="Arial" panose="020B0604020202020204" pitchFamily="34" charset="0"/>
                <a:cs typeface="Arial" panose="020B0604020202020204" pitchFamily="34" charset="0"/>
              </a:rPr>
              <a:t>GoTo</a:t>
            </a:r>
            <a:r>
              <a:rPr lang="en-US" dirty="0">
                <a:latin typeface="Arial" panose="020B0604020202020204" pitchFamily="34" charset="0"/>
                <a:cs typeface="Arial" panose="020B0604020202020204" pitchFamily="34" charset="0"/>
              </a:rPr>
              <a:t> Laboratory. Two “piggybacked” refracting telescopes; an 80mm Explore Scientific </a:t>
            </a:r>
            <a:r>
              <a:rPr lang="en-US" dirty="0" smtClean="0">
                <a:latin typeface="Arial" panose="020B0604020202020204" pitchFamily="34" charset="0"/>
                <a:cs typeface="Arial" panose="020B0604020202020204" pitchFamily="34" charset="0"/>
              </a:rPr>
              <a:t>apochromatic refractor with a 480mm focal length and an 80mm Lunt achromatic refractor </a:t>
            </a:r>
            <a:r>
              <a:rPr lang="en-US" dirty="0" smtClean="0">
                <a:solidFill>
                  <a:schemeClr val="bg1"/>
                </a:solidFill>
                <a:latin typeface="Arial" panose="020B0604020202020204" pitchFamily="34" charset="0"/>
                <a:cs typeface="Arial" panose="020B0604020202020204" pitchFamily="34" charset="0"/>
              </a:rPr>
              <a:t>w</a:t>
            </a:r>
            <a:endParaRPr lang="en-US" altLang="en-US" dirty="0">
              <a:solidFill>
                <a:schemeClr val="bg1"/>
              </a:solidFill>
              <a:latin typeface="Arial" panose="020B0604020202020204" pitchFamily="34" charset="0"/>
              <a:cs typeface="Arial" panose="020B0604020202020204" pitchFamily="34" charset="0"/>
            </a:endParaRPr>
          </a:p>
        </p:txBody>
      </p:sp>
      <p:sp>
        <p:nvSpPr>
          <p:cNvPr id="2071" name="Text Box 77"/>
          <p:cNvSpPr txBox="1">
            <a:spLocks noChangeArrowheads="1"/>
          </p:cNvSpPr>
          <p:nvPr/>
        </p:nvSpPr>
        <p:spPr bwMode="auto">
          <a:xfrm>
            <a:off x="8494664" y="10453687"/>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spcBef>
                <a:spcPct val="50000"/>
              </a:spcBef>
              <a:defRPr/>
            </a:pPr>
            <a:r>
              <a:rPr lang="en-US" altLang="en-US" sz="1800" b="1" dirty="0" smtClean="0">
                <a:latin typeface="+mn-lt"/>
                <a:cs typeface="Arial" panose="020B0604020202020204" pitchFamily="34" charset="0"/>
              </a:rPr>
              <a:t>Image 1: </a:t>
            </a:r>
            <a:r>
              <a:rPr lang="en-US" altLang="en-US" sz="1800" dirty="0" smtClean="0">
                <a:latin typeface="+mn-lt"/>
                <a:cs typeface="Arial" panose="020B0604020202020204" pitchFamily="34" charset="0"/>
              </a:rPr>
              <a:t>The Rankin </a:t>
            </a:r>
            <a:r>
              <a:rPr lang="en-US" altLang="en-US" sz="1800" dirty="0" err="1" smtClean="0">
                <a:latin typeface="+mn-lt"/>
                <a:cs typeface="Arial" panose="020B0604020202020204" pitchFamily="34" charset="0"/>
              </a:rPr>
              <a:t>GoTo</a:t>
            </a:r>
            <a:r>
              <a:rPr lang="en-US" altLang="en-US" sz="1800" dirty="0" smtClean="0">
                <a:latin typeface="+mn-lt"/>
                <a:cs typeface="Arial" panose="020B0604020202020204" pitchFamily="34" charset="0"/>
              </a:rPr>
              <a:t> Laboratory</a:t>
            </a:r>
            <a:endParaRPr lang="en-US" altLang="en-US" sz="1800" u="sng" dirty="0" smtClean="0">
              <a:latin typeface="+mn-lt"/>
              <a:cs typeface="Arial" panose="020B0604020202020204" pitchFamily="34" charset="0"/>
            </a:endParaRPr>
          </a:p>
        </p:txBody>
      </p:sp>
      <p:sp>
        <p:nvSpPr>
          <p:cNvPr id="2075" name="Text Box 86"/>
          <p:cNvSpPr txBox="1">
            <a:spLocks noChangeArrowheads="1"/>
          </p:cNvSpPr>
          <p:nvPr/>
        </p:nvSpPr>
        <p:spPr bwMode="auto">
          <a:xfrm>
            <a:off x="25146000" y="11963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spcBef>
                <a:spcPct val="50000"/>
              </a:spcBef>
            </a:pPr>
            <a:endParaRPr lang="en-US" altLang="en-US"/>
          </a:p>
        </p:txBody>
      </p:sp>
      <p:sp>
        <p:nvSpPr>
          <p:cNvPr id="2076" name="Text Box 91"/>
          <p:cNvSpPr txBox="1">
            <a:spLocks noChangeArrowheads="1"/>
          </p:cNvSpPr>
          <p:nvPr/>
        </p:nvSpPr>
        <p:spPr bwMode="auto">
          <a:xfrm>
            <a:off x="15544800" y="27965400"/>
            <a:ext cx="7162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spcBef>
                <a:spcPct val="50000"/>
              </a:spcBef>
              <a:buFont typeface="Wingdings" pitchFamily="2" charset="2"/>
              <a:buNone/>
            </a:pPr>
            <a:endParaRPr lang="en-US" altLang="en-US" sz="2000">
              <a:latin typeface="Arial" charset="0"/>
            </a:endParaRPr>
          </a:p>
          <a:p>
            <a:pPr>
              <a:spcBef>
                <a:spcPct val="50000"/>
              </a:spcBef>
              <a:buFont typeface="Wingdings" pitchFamily="2" charset="2"/>
              <a:buNone/>
            </a:pPr>
            <a:endParaRPr lang="en-US" altLang="en-US" sz="2000">
              <a:latin typeface="Arial" charset="0"/>
            </a:endParaRPr>
          </a:p>
        </p:txBody>
      </p:sp>
      <p:sp>
        <p:nvSpPr>
          <p:cNvPr id="2097" name="TextBox 17"/>
          <p:cNvSpPr txBox="1">
            <a:spLocks noChangeArrowheads="1"/>
          </p:cNvSpPr>
          <p:nvPr/>
        </p:nvSpPr>
        <p:spPr bwMode="auto">
          <a:xfrm>
            <a:off x="29851996" y="23499901"/>
            <a:ext cx="1286127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just"/>
            <a:r>
              <a:rPr lang="en-US" altLang="en-US" sz="2200" dirty="0" smtClean="0">
                <a:solidFill>
                  <a:srgbClr val="000000"/>
                </a:solidFill>
                <a:latin typeface="Arial" charset="0"/>
                <a:cs typeface="Arial" charset="0"/>
              </a:rPr>
              <a:t>In comparing the different setups, we found that our existing setup is readily available, however the camera is old, worn and uncooled. As for the CCD chip, it is small, and has observational limitations, which is doing a disservice to our current students. Our ideal setup provided color images with ease, has no cylindrical lens, allows us to use the original scope, has a large chip size and a much larger field of view. Therefore, this benefits our lab students.</a:t>
            </a:r>
          </a:p>
          <a:p>
            <a:pPr algn="just"/>
            <a:endParaRPr lang="en-US" altLang="en-US" sz="800" dirty="0" smtClean="0">
              <a:solidFill>
                <a:srgbClr val="000000"/>
              </a:solidFill>
              <a:latin typeface="Arial" charset="0"/>
              <a:cs typeface="Arial" charset="0"/>
            </a:endParaRPr>
          </a:p>
          <a:p>
            <a:pPr algn="just"/>
            <a:r>
              <a:rPr lang="en-US" altLang="en-US" sz="2200" dirty="0" smtClean="0">
                <a:solidFill>
                  <a:srgbClr val="000000"/>
                </a:solidFill>
                <a:latin typeface="Arial" charset="0"/>
                <a:cs typeface="Arial" charset="0"/>
              </a:rPr>
              <a:t>In the future, we hope to replace all the cameras, computers, VISTAs and eyepieces in the Rankin introductory astronomy laboratory. We would also like to design and implement four new lab exercises. These would include remote observing, imaging with the new setup, image processing and spectral analysis of bright stars using </a:t>
            </a:r>
            <a:r>
              <a:rPr lang="en-US" altLang="en-US" sz="2200" dirty="0" err="1" smtClean="0">
                <a:solidFill>
                  <a:srgbClr val="000000"/>
                </a:solidFill>
                <a:latin typeface="Arial" charset="0"/>
                <a:cs typeface="Arial" charset="0"/>
              </a:rPr>
              <a:t>RSpec</a:t>
            </a:r>
            <a:r>
              <a:rPr lang="en-US" altLang="en-US" sz="2200" dirty="0" smtClean="0">
                <a:solidFill>
                  <a:srgbClr val="000000"/>
                </a:solidFill>
                <a:latin typeface="Arial" charset="0"/>
                <a:cs typeface="Arial" charset="0"/>
              </a:rPr>
              <a:t>. In addition, the Explore Scientific refractor will be used for wide field imaging and outreach events.</a:t>
            </a:r>
          </a:p>
        </p:txBody>
      </p:sp>
      <p:grpSp>
        <p:nvGrpSpPr>
          <p:cNvPr id="126" name="Group 125"/>
          <p:cNvGrpSpPr/>
          <p:nvPr/>
        </p:nvGrpSpPr>
        <p:grpSpPr>
          <a:xfrm>
            <a:off x="15547996" y="7315200"/>
            <a:ext cx="9445604" cy="4419043"/>
            <a:chOff x="1281615" y="1508126"/>
            <a:chExt cx="9894761" cy="4848224"/>
          </a:xfrm>
        </p:grpSpPr>
        <p:grpSp>
          <p:nvGrpSpPr>
            <p:cNvPr id="127" name="Group 126"/>
            <p:cNvGrpSpPr/>
            <p:nvPr/>
          </p:nvGrpSpPr>
          <p:grpSpPr>
            <a:xfrm>
              <a:off x="1281615" y="1508126"/>
              <a:ext cx="9894761" cy="4848224"/>
              <a:chOff x="1281615" y="1508126"/>
              <a:chExt cx="9894761" cy="4848224"/>
            </a:xfrm>
          </p:grpSpPr>
          <p:grpSp>
            <p:nvGrpSpPr>
              <p:cNvPr id="129" name="Group 128"/>
              <p:cNvGrpSpPr/>
              <p:nvPr/>
            </p:nvGrpSpPr>
            <p:grpSpPr>
              <a:xfrm>
                <a:off x="1392296" y="1508126"/>
                <a:ext cx="9784080" cy="4848224"/>
                <a:chOff x="274532" y="1752599"/>
                <a:chExt cx="5365118" cy="2658533"/>
              </a:xfrm>
            </p:grpSpPr>
            <p:pic>
              <p:nvPicPr>
                <p:cNvPr id="131" name="Picture 130" descr="::Downloads:astronomyrankintelescopepicturesmanual:image_1.jpeg"/>
                <p:cNvPicPr/>
                <p:nvPr/>
              </p:nvPicPr>
              <p:blipFill>
                <a:blip r:embed="rId3"/>
                <a:srcRect/>
                <a:stretch>
                  <a:fillRect/>
                </a:stretch>
              </p:blipFill>
              <p:spPr bwMode="auto">
                <a:xfrm rot="5400000">
                  <a:off x="1269788" y="2083011"/>
                  <a:ext cx="2658533" cy="1997710"/>
                </a:xfrm>
                <a:prstGeom prst="rect">
                  <a:avLst/>
                </a:prstGeom>
                <a:noFill/>
                <a:ln w="9525">
                  <a:noFill/>
                  <a:miter lim="800000"/>
                  <a:headEnd/>
                  <a:tailEnd/>
                </a:ln>
              </p:spPr>
            </p:pic>
            <p:sp>
              <p:nvSpPr>
                <p:cNvPr id="132" name="Text Box 2"/>
                <p:cNvSpPr txBox="1">
                  <a:spLocks noChangeArrowheads="1"/>
                </p:cNvSpPr>
                <p:nvPr/>
              </p:nvSpPr>
              <p:spPr bwMode="auto">
                <a:xfrm>
                  <a:off x="405924" y="2686050"/>
                  <a:ext cx="11430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Zoom </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lens</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33" name="Text Box 3"/>
                <p:cNvSpPr txBox="1">
                  <a:spLocks noChangeArrowheads="1"/>
                </p:cNvSpPr>
                <p:nvPr/>
              </p:nvSpPr>
              <p:spPr bwMode="auto">
                <a:xfrm>
                  <a:off x="397378" y="2971800"/>
                  <a:ext cx="11430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Moon </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filter</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34" name="Text Box 4"/>
                <p:cNvSpPr txBox="1">
                  <a:spLocks noChangeArrowheads="1"/>
                </p:cNvSpPr>
                <p:nvPr/>
              </p:nvSpPr>
              <p:spPr bwMode="auto">
                <a:xfrm>
                  <a:off x="274532" y="3314700"/>
                  <a:ext cx="1257300" cy="313299"/>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Cylindrical </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lens</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35" name="Text Box 5"/>
                <p:cNvSpPr txBox="1">
                  <a:spLocks noChangeArrowheads="1"/>
                </p:cNvSpPr>
                <p:nvPr/>
              </p:nvSpPr>
              <p:spPr bwMode="auto">
                <a:xfrm>
                  <a:off x="4114800" y="2743200"/>
                  <a:ext cx="14859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Wide </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field lens</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36" name="Text Box 6"/>
                <p:cNvSpPr txBox="1">
                  <a:spLocks noChangeArrowheads="1"/>
                </p:cNvSpPr>
                <p:nvPr/>
              </p:nvSpPr>
              <p:spPr bwMode="auto">
                <a:xfrm>
                  <a:off x="4114800" y="3073638"/>
                  <a:ext cx="152485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Diffraction </a:t>
                  </a:r>
                  <a:r>
                    <a:rPr lang="en-US" sz="2400" dirty="0">
                      <a:solidFill>
                        <a:srgbClr val="000000"/>
                      </a:solidFill>
                      <a:latin typeface="Cambria" pitchFamily="31" charset="0"/>
                      <a:ea typeface="Times New Roman" pitchFamily="31" charset="0"/>
                    </a:rPr>
                    <a:t>g</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rating</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37" name="Line 7"/>
                <p:cNvSpPr>
                  <a:spLocks noChangeShapeType="1"/>
                </p:cNvSpPr>
                <p:nvPr/>
              </p:nvSpPr>
              <p:spPr bwMode="auto">
                <a:xfrm>
                  <a:off x="1600200" y="2895600"/>
                  <a:ext cx="584200" cy="16510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38" name="Line 8"/>
                <p:cNvSpPr>
                  <a:spLocks noChangeShapeType="1"/>
                </p:cNvSpPr>
                <p:nvPr/>
              </p:nvSpPr>
              <p:spPr bwMode="auto">
                <a:xfrm>
                  <a:off x="1577975" y="3136900"/>
                  <a:ext cx="593725" cy="6350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39" name="Line 9"/>
                <p:cNvSpPr>
                  <a:spLocks noChangeShapeType="1"/>
                </p:cNvSpPr>
                <p:nvPr/>
              </p:nvSpPr>
              <p:spPr bwMode="auto">
                <a:xfrm>
                  <a:off x="1587500" y="3487738"/>
                  <a:ext cx="708025" cy="30162"/>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40" name="Line 10"/>
                <p:cNvSpPr>
                  <a:spLocks noChangeShapeType="1"/>
                </p:cNvSpPr>
                <p:nvPr/>
              </p:nvSpPr>
              <p:spPr bwMode="auto">
                <a:xfrm flipH="1" flipV="1">
                  <a:off x="2794000" y="3149600"/>
                  <a:ext cx="1320800" cy="12700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41" name="Text Box 11"/>
                <p:cNvSpPr txBox="1">
                  <a:spLocks noChangeArrowheads="1"/>
                </p:cNvSpPr>
                <p:nvPr/>
              </p:nvSpPr>
              <p:spPr bwMode="auto">
                <a:xfrm>
                  <a:off x="4114800" y="2400300"/>
                  <a:ext cx="13716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Focusing </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knob</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42" name="Text Box 12"/>
                <p:cNvSpPr txBox="1">
                  <a:spLocks noChangeArrowheads="1"/>
                </p:cNvSpPr>
                <p:nvPr/>
              </p:nvSpPr>
              <p:spPr bwMode="auto">
                <a:xfrm>
                  <a:off x="4114800" y="2057400"/>
                  <a:ext cx="12192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Finder </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scope</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43" name="Text Box 13"/>
                <p:cNvSpPr txBox="1">
                  <a:spLocks noChangeArrowheads="1"/>
                </p:cNvSpPr>
                <p:nvPr/>
              </p:nvSpPr>
              <p:spPr bwMode="auto">
                <a:xfrm>
                  <a:off x="4068868" y="3886200"/>
                  <a:ext cx="10287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Flip </a:t>
                  </a: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mirror</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sp>
              <p:nvSpPr>
                <p:cNvPr id="144" name="Text Box 14"/>
                <p:cNvSpPr txBox="1">
                  <a:spLocks noChangeArrowheads="1"/>
                </p:cNvSpPr>
                <p:nvPr/>
              </p:nvSpPr>
              <p:spPr bwMode="auto">
                <a:xfrm>
                  <a:off x="4191712" y="3543300"/>
                  <a:ext cx="876300" cy="3429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mbria" pitchFamily="31" charset="0"/>
                      <a:ea typeface="Times New Roman" pitchFamily="31" charset="0"/>
                    </a:rPr>
                    <a:t>Eyepiece</a:t>
                  </a:r>
                </a:p>
              </p:txBody>
            </p:sp>
            <p:sp>
              <p:nvSpPr>
                <p:cNvPr id="145" name="Line 15"/>
                <p:cNvSpPr>
                  <a:spLocks noChangeShapeType="1"/>
                </p:cNvSpPr>
                <p:nvPr/>
              </p:nvSpPr>
              <p:spPr bwMode="auto">
                <a:xfrm flipH="1" flipV="1">
                  <a:off x="2578100" y="3302000"/>
                  <a:ext cx="1568450" cy="40640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46" name="Line 16"/>
                <p:cNvSpPr>
                  <a:spLocks noChangeShapeType="1"/>
                </p:cNvSpPr>
                <p:nvPr/>
              </p:nvSpPr>
              <p:spPr bwMode="auto">
                <a:xfrm flipH="1">
                  <a:off x="3048000" y="2590800"/>
                  <a:ext cx="1090613" cy="30480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47" name="Line 17"/>
                <p:cNvSpPr>
                  <a:spLocks noChangeShapeType="1"/>
                </p:cNvSpPr>
                <p:nvPr/>
              </p:nvSpPr>
              <p:spPr bwMode="auto">
                <a:xfrm flipH="1" flipV="1">
                  <a:off x="3276600" y="2209800"/>
                  <a:ext cx="862013" cy="2540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48" name="Line 18"/>
                <p:cNvSpPr>
                  <a:spLocks noChangeShapeType="1"/>
                </p:cNvSpPr>
                <p:nvPr/>
              </p:nvSpPr>
              <p:spPr bwMode="auto">
                <a:xfrm flipH="1" flipV="1">
                  <a:off x="2425700" y="3454399"/>
                  <a:ext cx="1720850" cy="56515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sp>
              <p:nvSpPr>
                <p:cNvPr id="149" name="Line 17"/>
                <p:cNvSpPr>
                  <a:spLocks noChangeShapeType="1"/>
                </p:cNvSpPr>
                <p:nvPr/>
              </p:nvSpPr>
              <p:spPr bwMode="auto">
                <a:xfrm flipH="1">
                  <a:off x="2806700" y="2946400"/>
                  <a:ext cx="1282700" cy="114300"/>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grpSp>
          <p:sp>
            <p:nvSpPr>
              <p:cNvPr id="130" name="Text Box 13"/>
              <p:cNvSpPr txBox="1">
                <a:spLocks noChangeArrowheads="1"/>
              </p:cNvSpPr>
              <p:nvPr/>
            </p:nvSpPr>
            <p:spPr bwMode="auto">
              <a:xfrm>
                <a:off x="1281615" y="5251240"/>
                <a:ext cx="1875985" cy="6253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mbria" pitchFamily="31" charset="0"/>
                    <a:ea typeface="Times New Roman" pitchFamily="31" charset="0"/>
                  </a:rPr>
                  <a:t>STV camera</a:t>
                </a:r>
                <a:endParaRPr kumimoji="0" lang="en-US" sz="2400" b="0" i="0" u="none" strike="noStrike" cap="none" normalizeH="0" baseline="0" dirty="0">
                  <a:ln>
                    <a:noFill/>
                  </a:ln>
                  <a:solidFill>
                    <a:srgbClr val="000000"/>
                  </a:solidFill>
                  <a:effectLst/>
                  <a:latin typeface="Cambria" pitchFamily="31" charset="0"/>
                  <a:ea typeface="Times New Roman" pitchFamily="31" charset="0"/>
                </a:endParaRPr>
              </a:p>
            </p:txBody>
          </p:sp>
        </p:grpSp>
        <p:sp>
          <p:nvSpPr>
            <p:cNvPr id="128" name="Line 9"/>
            <p:cNvSpPr>
              <a:spLocks noChangeShapeType="1"/>
            </p:cNvSpPr>
            <p:nvPr/>
          </p:nvSpPr>
          <p:spPr bwMode="auto">
            <a:xfrm flipV="1">
              <a:off x="3157600" y="5074815"/>
              <a:ext cx="2079384" cy="567426"/>
            </a:xfrm>
            <a:prstGeom prst="line">
              <a:avLst/>
            </a:prstGeom>
            <a:noFill/>
            <a:ln w="38100">
              <a:solidFill>
                <a:schemeClr val="bg1"/>
              </a:solidFill>
              <a:round/>
              <a:headEnd/>
              <a:tailEnd type="triangle" w="med" len="med"/>
            </a:ln>
            <a:effectLst>
              <a:glow rad="38100">
                <a:schemeClr val="tx1"/>
              </a:glow>
            </a:effectLst>
          </p:spPr>
          <p:txBody>
            <a:bodyPr vert="horz" wrap="square" lIns="91440" tIns="91440" rIns="91440" bIns="914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a:p>
          </p:txBody>
        </p:sp>
      </p:grpSp>
      <p:pic>
        <p:nvPicPr>
          <p:cNvPr id="154" name="Picture 1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06632" y="6139811"/>
            <a:ext cx="2000763" cy="2646876"/>
          </a:xfrm>
          <a:prstGeom prst="rect">
            <a:avLst/>
          </a:prstGeom>
        </p:spPr>
      </p:pic>
      <p:sp>
        <p:nvSpPr>
          <p:cNvPr id="7" name="TextBox 6"/>
          <p:cNvSpPr txBox="1"/>
          <p:nvPr/>
        </p:nvSpPr>
        <p:spPr>
          <a:xfrm>
            <a:off x="4991100" y="14307048"/>
            <a:ext cx="5562600" cy="1323439"/>
          </a:xfrm>
          <a:prstGeom prst="rect">
            <a:avLst/>
          </a:prstGeom>
          <a:noFill/>
        </p:spPr>
        <p:txBody>
          <a:bodyPr wrap="square" rtlCol="0">
            <a:spAutoFit/>
          </a:bodyPr>
          <a:lstStyle/>
          <a:p>
            <a:pPr algn="ctr"/>
            <a:r>
              <a:rPr lang="en-US" altLang="en-US" sz="4000" b="1" u="sng" dirty="0" smtClean="0">
                <a:solidFill>
                  <a:srgbClr val="663300"/>
                </a:solidFill>
                <a:latin typeface="Arial" charset="0"/>
              </a:rPr>
              <a:t>Objectives</a:t>
            </a:r>
          </a:p>
          <a:p>
            <a:endParaRPr lang="en-US" sz="4000" dirty="0"/>
          </a:p>
        </p:txBody>
      </p:sp>
      <p:sp>
        <p:nvSpPr>
          <p:cNvPr id="8" name="TextBox 7"/>
          <p:cNvSpPr txBox="1"/>
          <p:nvPr/>
        </p:nvSpPr>
        <p:spPr>
          <a:xfrm>
            <a:off x="1066799" y="15091913"/>
            <a:ext cx="13065961" cy="2923877"/>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Engage general education students</a:t>
            </a:r>
          </a:p>
          <a:p>
            <a:endParaRPr lang="en-US" sz="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Adapt </a:t>
            </a:r>
            <a:r>
              <a:rPr lang="en-US" dirty="0" smtClean="0">
                <a:latin typeface="Arial" panose="020B0604020202020204" pitchFamily="34" charset="0"/>
                <a:cs typeface="Arial" panose="020B0604020202020204" pitchFamily="34" charset="0"/>
              </a:rPr>
              <a:t>STEAM</a:t>
            </a:r>
          </a:p>
          <a:p>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Strengthen the introduction to modern astronomical </a:t>
            </a:r>
            <a:r>
              <a:rPr lang="en-US" dirty="0" smtClean="0">
                <a:latin typeface="Arial" panose="020B0604020202020204" pitchFamily="34" charset="0"/>
                <a:cs typeface="Arial" panose="020B0604020202020204" pitchFamily="34" charset="0"/>
              </a:rPr>
              <a:t>imaging</a:t>
            </a:r>
          </a:p>
          <a:p>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Improve and update equipment </a:t>
            </a: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Improve and update </a:t>
            </a:r>
            <a:r>
              <a:rPr lang="en-US" dirty="0" smtClean="0">
                <a:latin typeface="Arial" panose="020B0604020202020204" pitchFamily="34" charset="0"/>
                <a:cs typeface="Arial" panose="020B0604020202020204" pitchFamily="34" charset="0"/>
              </a:rPr>
              <a:t>software</a:t>
            </a:r>
          </a:p>
          <a:p>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User-friendly, versatile and reliable </a:t>
            </a:r>
            <a:r>
              <a:rPr lang="en-US" dirty="0" smtClean="0">
                <a:latin typeface="Arial" panose="020B0604020202020204" pitchFamily="34" charset="0"/>
                <a:cs typeface="Arial" panose="020B0604020202020204" pitchFamily="34" charset="0"/>
              </a:rPr>
              <a:t>setup</a:t>
            </a:r>
            <a:endParaRPr lang="en-US" dirty="0">
              <a:latin typeface="Arial" panose="020B0604020202020204" pitchFamily="34" charset="0"/>
              <a:cs typeface="Arial" panose="020B0604020202020204" pitchFamily="34" charset="0"/>
            </a:endParaRPr>
          </a:p>
        </p:txBody>
      </p:sp>
      <p:pic>
        <p:nvPicPr>
          <p:cNvPr id="199" name="Picture 1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62763" y="7859496"/>
            <a:ext cx="3319152" cy="3073890"/>
          </a:xfrm>
          <a:prstGeom prst="rect">
            <a:avLst/>
          </a:prstGeom>
        </p:spPr>
      </p:pic>
      <p:pic>
        <p:nvPicPr>
          <p:cNvPr id="200" name="Picture 199"/>
          <p:cNvPicPr>
            <a:picLocks noChangeAspect="1"/>
          </p:cNvPicPr>
          <p:nvPr/>
        </p:nvPicPr>
        <p:blipFill>
          <a:blip r:embed="rId6"/>
          <a:stretch>
            <a:fillRect/>
          </a:stretch>
        </p:blipFill>
        <p:spPr>
          <a:xfrm>
            <a:off x="8615305" y="29870400"/>
            <a:ext cx="3043296" cy="1752600"/>
          </a:xfrm>
          <a:prstGeom prst="rect">
            <a:avLst/>
          </a:prstGeom>
        </p:spPr>
      </p:pic>
      <p:pic>
        <p:nvPicPr>
          <p:cNvPr id="207" name="Picture 20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05977" y="17526000"/>
            <a:ext cx="2576995" cy="4579535"/>
          </a:xfrm>
          <a:prstGeom prst="rect">
            <a:avLst/>
          </a:prstGeom>
        </p:spPr>
      </p:pic>
      <p:pic>
        <p:nvPicPr>
          <p:cNvPr id="208" name="Picture 3" descr="G:\From Laptop (low battery)\RefractorPictures\IMG_20150306_16442709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7199" y="18145218"/>
            <a:ext cx="4422175" cy="2956382"/>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08"/>
          <p:cNvPicPr>
            <a:picLocks noChangeAspect="1"/>
          </p:cNvPicPr>
          <p:nvPr/>
        </p:nvPicPr>
        <p:blipFill rotWithShape="1">
          <a:blip r:embed="rId9" cstate="print">
            <a:extLst>
              <a:ext uri="{28A0092B-C50C-407E-A947-70E740481C1C}">
                <a14:useLocalDpi xmlns:a14="http://schemas.microsoft.com/office/drawing/2010/main" val="0"/>
              </a:ext>
            </a:extLst>
          </a:blip>
          <a:srcRect l="696" t="24763" r="224" b="16449"/>
          <a:stretch/>
        </p:blipFill>
        <p:spPr>
          <a:xfrm>
            <a:off x="19011809" y="17761112"/>
            <a:ext cx="4216502" cy="3850533"/>
          </a:xfrm>
          <a:prstGeom prst="rect">
            <a:avLst/>
          </a:prstGeom>
        </p:spPr>
      </p:pic>
      <p:pic>
        <p:nvPicPr>
          <p:cNvPr id="69" name="Picture 6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43367" y="1838734"/>
            <a:ext cx="5814433" cy="1938144"/>
          </a:xfrm>
          <a:prstGeom prst="rect">
            <a:avLst/>
          </a:prstGeom>
        </p:spPr>
      </p:pic>
      <p:pic>
        <p:nvPicPr>
          <p:cNvPr id="70"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77400" y="15216013"/>
            <a:ext cx="4455361" cy="2590141"/>
          </a:xfrm>
          <a:prstGeom prst="rect">
            <a:avLst/>
          </a:prstGeom>
        </p:spPr>
      </p:pic>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91135" y="6928107"/>
            <a:ext cx="5324865" cy="3524992"/>
          </a:xfrm>
          <a:prstGeom prst="rect">
            <a:avLst/>
          </a:prstGeom>
        </p:spPr>
      </p:pic>
      <p:pic>
        <p:nvPicPr>
          <p:cNvPr id="73" name="Picture 7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5772801" y="12427197"/>
            <a:ext cx="3473779" cy="2624154"/>
          </a:xfrm>
          <a:prstGeom prst="rect">
            <a:avLst/>
          </a:prstGeom>
        </p:spPr>
      </p:pic>
      <p:pic>
        <p:nvPicPr>
          <p:cNvPr id="74" name="Picture 73"/>
          <p:cNvPicPr>
            <a:picLocks noChangeAspect="1"/>
          </p:cNvPicPr>
          <p:nvPr/>
        </p:nvPicPr>
        <p:blipFill rotWithShape="1">
          <a:blip r:embed="rId13">
            <a:extLst>
              <a:ext uri="{28A0092B-C50C-407E-A947-70E740481C1C}">
                <a14:useLocalDpi xmlns:a14="http://schemas.microsoft.com/office/drawing/2010/main" val="0"/>
              </a:ext>
            </a:extLst>
          </a:blip>
          <a:srcRect l="40303" t="41262" r="45070" b="32222"/>
          <a:stretch/>
        </p:blipFill>
        <p:spPr>
          <a:xfrm rot="10800000" flipV="1">
            <a:off x="15544800" y="12118233"/>
            <a:ext cx="1364588" cy="1815872"/>
          </a:xfrm>
          <a:prstGeom prst="rect">
            <a:avLst/>
          </a:prstGeom>
          <a:solidFill>
            <a:srgbClr val="FFFFFF">
              <a:shade val="85000"/>
            </a:srgbClr>
          </a:solidFill>
          <a:ln w="28575" cap="sq">
            <a:solidFill>
              <a:srgbClr val="FFFFFF"/>
            </a:solidFill>
            <a:miter lim="800000"/>
          </a:ln>
          <a:effectLst/>
          <a:scene3d>
            <a:camera prst="orthographicFront"/>
            <a:lightRig rig="twoPt" dir="t">
              <a:rot lat="0" lon="0" rev="7200000"/>
            </a:lightRig>
          </a:scene3d>
          <a:sp3d>
            <a:contourClr>
              <a:srgbClr val="FFFFFF"/>
            </a:contourClr>
          </a:sp3d>
        </p:spPr>
      </p:pic>
      <p:pic>
        <p:nvPicPr>
          <p:cNvPr id="76" name="Picture 75"/>
          <p:cNvPicPr>
            <a:picLocks noChangeAspect="1"/>
          </p:cNvPicPr>
          <p:nvPr/>
        </p:nvPicPr>
        <p:blipFill rotWithShape="1">
          <a:blip r:embed="rId14">
            <a:extLst>
              <a:ext uri="{28A0092B-C50C-407E-A947-70E740481C1C}">
                <a14:useLocalDpi xmlns:a14="http://schemas.microsoft.com/office/drawing/2010/main" val="0"/>
              </a:ext>
            </a:extLst>
          </a:blip>
          <a:srcRect l="9471" r="13108"/>
          <a:stretch/>
        </p:blipFill>
        <p:spPr>
          <a:xfrm rot="16200000">
            <a:off x="18309216" y="13213991"/>
            <a:ext cx="1618851" cy="1305261"/>
          </a:xfrm>
          <a:prstGeom prst="rect">
            <a:avLst/>
          </a:prstGeom>
          <a:ln>
            <a:solidFill>
              <a:schemeClr val="bg1"/>
            </a:solidFill>
          </a:ln>
        </p:spPr>
      </p:pic>
      <p:pic>
        <p:nvPicPr>
          <p:cNvPr id="78" name="Content Placeholder 5"/>
          <p:cNvPicPr>
            <a:picLocks noChangeAspect="1"/>
          </p:cNvPicPr>
          <p:nvPr/>
        </p:nvPicPr>
        <p:blipFill rotWithShape="1">
          <a:blip r:embed="rId15">
            <a:extLst>
              <a:ext uri="{28A0092B-C50C-407E-A947-70E740481C1C}">
                <a14:useLocalDpi xmlns:a14="http://schemas.microsoft.com/office/drawing/2010/main" val="0"/>
              </a:ext>
            </a:extLst>
          </a:blip>
          <a:srcRect r="32237" b="5459"/>
          <a:stretch/>
        </p:blipFill>
        <p:spPr>
          <a:xfrm rot="10800000" flipH="1">
            <a:off x="20422728" y="12394720"/>
            <a:ext cx="3307705" cy="2550748"/>
          </a:xfrm>
          <a:prstGeom prst="rect">
            <a:avLst/>
          </a:prstGeom>
        </p:spPr>
      </p:pic>
      <p:pic>
        <p:nvPicPr>
          <p:cNvPr id="79" name="Picture 7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390007" y="12219438"/>
            <a:ext cx="1765393" cy="1103371"/>
          </a:xfrm>
          <a:prstGeom prst="rect">
            <a:avLst/>
          </a:prstGeom>
          <a:ln>
            <a:solidFill>
              <a:schemeClr val="bg1"/>
            </a:solidFill>
          </a:ln>
        </p:spPr>
      </p:pic>
      <p:pic>
        <p:nvPicPr>
          <p:cNvPr id="80" name="Picture 7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721473" y="12315475"/>
            <a:ext cx="3540865" cy="2670799"/>
          </a:xfrm>
          <a:prstGeom prst="rect">
            <a:avLst/>
          </a:prstGeom>
        </p:spPr>
      </p:pic>
      <p:pic>
        <p:nvPicPr>
          <p:cNvPr id="81" name="Picture 8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200000" flipV="1">
            <a:off x="26935662" y="12835427"/>
            <a:ext cx="1599576" cy="1221899"/>
          </a:xfrm>
          <a:prstGeom prst="rect">
            <a:avLst/>
          </a:prstGeom>
          <a:ln>
            <a:solidFill>
              <a:schemeClr val="bg1"/>
            </a:solidFill>
          </a:ln>
        </p:spPr>
      </p:pic>
      <p:pic>
        <p:nvPicPr>
          <p:cNvPr id="82" name="Picture 81"/>
          <p:cNvPicPr>
            <a:picLocks noChangeAspect="1"/>
          </p:cNvPicPr>
          <p:nvPr/>
        </p:nvPicPr>
        <p:blipFill rotWithShape="1">
          <a:blip r:embed="rId19" cstate="print">
            <a:extLst>
              <a:ext uri="{28A0092B-C50C-407E-A947-70E740481C1C}">
                <a14:useLocalDpi xmlns:a14="http://schemas.microsoft.com/office/drawing/2010/main" val="0"/>
              </a:ext>
            </a:extLst>
          </a:blip>
          <a:srcRect t="19393"/>
          <a:stretch/>
        </p:blipFill>
        <p:spPr>
          <a:xfrm>
            <a:off x="20659047" y="25011718"/>
            <a:ext cx="3470303" cy="2113002"/>
          </a:xfrm>
          <a:prstGeom prst="rect">
            <a:avLst/>
          </a:prstGeom>
        </p:spPr>
      </p:pic>
      <p:pic>
        <p:nvPicPr>
          <p:cNvPr id="83" name="Picture 8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187271" y="25011718"/>
            <a:ext cx="2935396" cy="2217309"/>
          </a:xfrm>
          <a:prstGeom prst="rect">
            <a:avLst/>
          </a:prstGeom>
        </p:spPr>
      </p:pic>
      <p:pic>
        <p:nvPicPr>
          <p:cNvPr id="84" name="Picture 8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574000" y="28117800"/>
            <a:ext cx="3540414" cy="2673805"/>
          </a:xfrm>
          <a:prstGeom prst="rect">
            <a:avLst/>
          </a:prstGeom>
        </p:spPr>
      </p:pic>
      <p:pic>
        <p:nvPicPr>
          <p:cNvPr id="85" name="Picture 84"/>
          <p:cNvPicPr>
            <a:picLocks noChangeAspect="1"/>
          </p:cNvPicPr>
          <p:nvPr/>
        </p:nvPicPr>
        <p:blipFill rotWithShape="1">
          <a:blip r:embed="rId22" cstate="print">
            <a:extLst>
              <a:ext uri="{28A0092B-C50C-407E-A947-70E740481C1C}">
                <a14:useLocalDpi xmlns:a14="http://schemas.microsoft.com/office/drawing/2010/main" val="0"/>
              </a:ext>
            </a:extLst>
          </a:blip>
          <a:srcRect r="3354"/>
          <a:stretch/>
        </p:blipFill>
        <p:spPr>
          <a:xfrm>
            <a:off x="24718706" y="28422600"/>
            <a:ext cx="2979867" cy="2153542"/>
          </a:xfrm>
          <a:prstGeom prst="rect">
            <a:avLst/>
          </a:prstGeom>
        </p:spPr>
      </p:pic>
      <p:pic>
        <p:nvPicPr>
          <p:cNvPr id="86" name="Picture 8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082210" y="7084198"/>
            <a:ext cx="2146241" cy="3812402"/>
          </a:xfrm>
          <a:prstGeom prst="rect">
            <a:avLst/>
          </a:prstGeom>
        </p:spPr>
      </p:pic>
      <p:pic>
        <p:nvPicPr>
          <p:cNvPr id="87" name="Picture 3" descr="E:\IMG_20150331_193706184_HDR.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2452118" y="7566520"/>
            <a:ext cx="4111408" cy="2314571"/>
          </a:xfrm>
          <a:prstGeom prst="rect">
            <a:avLst/>
          </a:prstGeom>
          <a:noFill/>
          <a:extLst>
            <a:ext uri="{909E8E84-426E-40DD-AFC4-6F175D3DCCD1}">
              <a14:hiddenFill xmlns:a14="http://schemas.microsoft.com/office/drawing/2010/main">
                <a:solidFill>
                  <a:srgbClr val="FFFFFF"/>
                </a:solidFill>
              </a14:hiddenFill>
            </a:ext>
          </a:extLst>
        </p:spPr>
      </p:pic>
      <p:pic>
        <p:nvPicPr>
          <p:cNvPr id="88" name="Content Placeholder 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095466" y="11526671"/>
            <a:ext cx="4036125" cy="3078642"/>
          </a:xfrm>
          <a:prstGeom prst="rect">
            <a:avLst/>
          </a:prstGeom>
          <a:ln w="50800">
            <a:solidFill>
              <a:schemeClr val="bg1"/>
            </a:solidFill>
          </a:ln>
          <a:effectLst/>
        </p:spPr>
      </p:pic>
      <p:pic>
        <p:nvPicPr>
          <p:cNvPr id="89" name="Picture 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rot="5400000">
            <a:off x="40407789" y="13140538"/>
            <a:ext cx="1881695" cy="1427526"/>
          </a:xfrm>
          <a:prstGeom prst="rect">
            <a:avLst/>
          </a:prstGeom>
          <a:noFill/>
          <a:ln w="28575">
            <a:solidFill>
              <a:schemeClr val="bg1">
                <a:alpha val="91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Content Placeholder 2"/>
          <p:cNvSpPr txBox="1">
            <a:spLocks/>
          </p:cNvSpPr>
          <p:nvPr/>
        </p:nvSpPr>
        <p:spPr>
          <a:xfrm>
            <a:off x="996951" y="23115647"/>
            <a:ext cx="6377648" cy="83549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rgbClr val="000000"/>
                </a:solidFill>
                <a:latin typeface="Arial" panose="020B0604020202020204" pitchFamily="34" charset="0"/>
                <a:cs typeface="Arial" panose="020B0604020202020204" pitchFamily="34" charset="0"/>
              </a:rPr>
              <a:t>Nebulosity: </a:t>
            </a:r>
            <a:endParaRPr lang="en-US" sz="900" dirty="0">
              <a:solidFill>
                <a:srgbClr val="000000"/>
              </a:solidFill>
              <a:latin typeface="Arial" panose="020B0604020202020204" pitchFamily="34" charset="0"/>
              <a:cs typeface="Arial" panose="020B0604020202020204" pitchFamily="34" charset="0"/>
            </a:endParaRPr>
          </a:p>
          <a:p>
            <a:pPr marL="742950" lvl="1" indent="-285750"/>
            <a:r>
              <a:rPr lang="en-US" dirty="0">
                <a:solidFill>
                  <a:srgbClr val="000000"/>
                </a:solidFill>
                <a:latin typeface="Arial" panose="020B0604020202020204" pitchFamily="34" charset="0"/>
                <a:cs typeface="Arial" panose="020B0604020202020204" pitchFamily="34" charset="0"/>
              </a:rPr>
              <a:t>Simple, clean user interface</a:t>
            </a:r>
          </a:p>
          <a:p>
            <a:pPr marL="742950" lvl="1" indent="-285750"/>
            <a:r>
              <a:rPr lang="en-US" dirty="0">
                <a:solidFill>
                  <a:srgbClr val="000000"/>
                </a:solidFill>
                <a:latin typeface="Arial" panose="020B0604020202020204" pitchFamily="34" charset="0"/>
                <a:cs typeface="Arial" panose="020B0604020202020204" pitchFamily="34" charset="0"/>
              </a:rPr>
              <a:t>Quick to learn</a:t>
            </a:r>
          </a:p>
          <a:p>
            <a:pPr marL="742950" lvl="1" indent="-285750"/>
            <a:r>
              <a:rPr lang="en-US" dirty="0">
                <a:solidFill>
                  <a:srgbClr val="000000"/>
                </a:solidFill>
                <a:latin typeface="Arial" panose="020B0604020202020204" pitchFamily="34" charset="0"/>
                <a:cs typeface="Arial" panose="020B0604020202020204" pitchFamily="34" charset="0"/>
              </a:rPr>
              <a:t>Designed for controlling a single </a:t>
            </a:r>
            <a:r>
              <a:rPr lang="en-US" dirty="0" err="1">
                <a:solidFill>
                  <a:srgbClr val="000000"/>
                </a:solidFill>
                <a:latin typeface="Arial" panose="020B0604020202020204" pitchFamily="34" charset="0"/>
                <a:cs typeface="Arial" panose="020B0604020202020204" pitchFamily="34" charset="0"/>
              </a:rPr>
              <a:t>GoTo</a:t>
            </a:r>
            <a:r>
              <a:rPr lang="en-US" dirty="0">
                <a:solidFill>
                  <a:srgbClr val="000000"/>
                </a:solidFill>
                <a:latin typeface="Arial" panose="020B0604020202020204" pitchFamily="34" charset="0"/>
                <a:cs typeface="Arial" panose="020B0604020202020204" pitchFamily="34" charset="0"/>
              </a:rPr>
              <a:t> telescope and produce beautiful astrophotography</a:t>
            </a:r>
          </a:p>
          <a:p>
            <a:pPr marL="742950" lvl="1" indent="-285750"/>
            <a:r>
              <a:rPr lang="en-US" dirty="0">
                <a:solidFill>
                  <a:srgbClr val="000000"/>
                </a:solidFill>
                <a:latin typeface="Arial" panose="020B0604020202020204" pitchFamily="34" charset="0"/>
                <a:cs typeface="Arial" panose="020B0604020202020204" pitchFamily="34" charset="0"/>
              </a:rPr>
              <a:t>Power and </a:t>
            </a:r>
            <a:r>
              <a:rPr lang="en-US" dirty="0" smtClean="0">
                <a:solidFill>
                  <a:srgbClr val="000000"/>
                </a:solidFill>
                <a:latin typeface="Arial" panose="020B0604020202020204" pitchFamily="34" charset="0"/>
                <a:cs typeface="Arial" panose="020B0604020202020204" pitchFamily="34" charset="0"/>
              </a:rPr>
              <a:t>flexibility </a:t>
            </a:r>
            <a:r>
              <a:rPr lang="en-US" dirty="0">
                <a:solidFill>
                  <a:srgbClr val="000000"/>
                </a:solidFill>
                <a:latin typeface="Arial" panose="020B0604020202020204" pitchFamily="34" charset="0"/>
                <a:cs typeface="Arial" panose="020B0604020202020204" pitchFamily="34" charset="0"/>
              </a:rPr>
              <a:t>in image </a:t>
            </a:r>
            <a:r>
              <a:rPr lang="en-US" dirty="0" smtClean="0">
                <a:solidFill>
                  <a:srgbClr val="000000"/>
                </a:solidFill>
                <a:latin typeface="Arial" panose="020B0604020202020204" pitchFamily="34" charset="0"/>
                <a:cs typeface="Arial" panose="020B0604020202020204" pitchFamily="34" charset="0"/>
              </a:rPr>
              <a:t>processing</a:t>
            </a:r>
          </a:p>
          <a:p>
            <a:pPr marL="457200" lvl="1" indent="0">
              <a:buNone/>
            </a:pPr>
            <a:endParaRPr lang="en-US" sz="900" dirty="0" smtClean="0">
              <a:latin typeface="Arial" panose="020B0604020202020204" pitchFamily="34" charset="0"/>
              <a:cs typeface="Arial" panose="020B0604020202020204" pitchFamily="34" charset="0"/>
            </a:endParaRPr>
          </a:p>
          <a:p>
            <a:pPr marL="0" indent="0">
              <a:buNone/>
            </a:pPr>
            <a:r>
              <a:rPr lang="en-US" sz="2400" dirty="0" err="1" smtClean="0">
                <a:latin typeface="Arial" panose="020B0604020202020204" pitchFamily="34" charset="0"/>
                <a:cs typeface="Arial" panose="020B0604020202020204" pitchFamily="34" charset="0"/>
              </a:rPr>
              <a:t>RSpec</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endParaRPr lang="en-US" sz="800"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Simple processing</a:t>
            </a:r>
          </a:p>
          <a:p>
            <a:pPr lvl="1"/>
            <a:r>
              <a:rPr lang="en-US" dirty="0" smtClean="0">
                <a:latin typeface="Arial" panose="020B0604020202020204" pitchFamily="34" charset="0"/>
                <a:cs typeface="Arial" panose="020B0604020202020204" pitchFamily="34" charset="0"/>
              </a:rPr>
              <a:t>Spectra in color</a:t>
            </a:r>
          </a:p>
          <a:p>
            <a:pPr lvl="1"/>
            <a:r>
              <a:rPr lang="en-US" dirty="0" smtClean="0">
                <a:latin typeface="Arial" panose="020B0604020202020204" pitchFamily="34" charset="0"/>
                <a:cs typeface="Arial" panose="020B0604020202020204" pitchFamily="34" charset="0"/>
              </a:rPr>
              <a:t>Helpful tutorials and examples</a:t>
            </a:r>
          </a:p>
          <a:p>
            <a:pPr marL="457200" lvl="1" indent="0">
              <a:buNone/>
            </a:pPr>
            <a:endParaRPr lang="en-US" sz="900" dirty="0">
              <a:latin typeface="Arial" panose="020B0604020202020204" pitchFamily="34" charset="0"/>
              <a:cs typeface="Arial" panose="020B0604020202020204" pitchFamily="34" charset="0"/>
            </a:endParaRPr>
          </a:p>
          <a:p>
            <a:pPr marL="0" indent="0">
              <a:buNone/>
            </a:pPr>
            <a:r>
              <a:rPr lang="en-US" sz="2400" kern="0" dirty="0">
                <a:latin typeface="Arial" panose="020B0604020202020204" pitchFamily="34" charset="0"/>
                <a:cs typeface="Arial" panose="020B0604020202020204" pitchFamily="34" charset="0"/>
              </a:rPr>
              <a:t>Registax6 and AutoStakkert2: </a:t>
            </a:r>
          </a:p>
          <a:p>
            <a:pPr lvl="1"/>
            <a:r>
              <a:rPr lang="en-US" kern="0" dirty="0">
                <a:latin typeface="Arial" panose="020B0604020202020204" pitchFamily="34" charset="0"/>
                <a:cs typeface="Arial" panose="020B0604020202020204" pitchFamily="34" charset="0"/>
              </a:rPr>
              <a:t>Only stacks movie </a:t>
            </a:r>
            <a:r>
              <a:rPr lang="en-US" kern="0" dirty="0" smtClean="0">
                <a:latin typeface="Arial" panose="020B0604020202020204" pitchFamily="34" charset="0"/>
                <a:cs typeface="Arial" panose="020B0604020202020204" pitchFamily="34" charset="0"/>
              </a:rPr>
              <a:t>files</a:t>
            </a:r>
          </a:p>
          <a:p>
            <a:pPr marL="457200" lvl="1" indent="0">
              <a:buNone/>
            </a:pPr>
            <a:endParaRPr lang="en-US" sz="900" kern="0" dirty="0">
              <a:latin typeface="Arial" panose="020B0604020202020204" pitchFamily="34" charset="0"/>
              <a:cs typeface="Arial" panose="020B0604020202020204" pitchFamily="34" charset="0"/>
            </a:endParaRPr>
          </a:p>
          <a:p>
            <a:pPr marL="0" indent="0">
              <a:buNone/>
            </a:pPr>
            <a:r>
              <a:rPr lang="en-US" sz="2400" kern="0" dirty="0" err="1">
                <a:latin typeface="Arial" panose="020B0604020202020204" pitchFamily="34" charset="0"/>
                <a:cs typeface="Arial" panose="020B0604020202020204" pitchFamily="34" charset="0"/>
              </a:rPr>
              <a:t>DeepSkyStacker</a:t>
            </a:r>
            <a:r>
              <a:rPr lang="en-US" sz="2400" kern="0" dirty="0">
                <a:latin typeface="Arial" panose="020B0604020202020204" pitchFamily="34" charset="0"/>
                <a:cs typeface="Arial" panose="020B0604020202020204" pitchFamily="34" charset="0"/>
              </a:rPr>
              <a:t>, Mira, </a:t>
            </a:r>
            <a:r>
              <a:rPr lang="en-US" sz="2400" kern="0" dirty="0" err="1">
                <a:latin typeface="Arial" panose="020B0604020202020204" pitchFamily="34" charset="0"/>
                <a:cs typeface="Arial" panose="020B0604020202020204" pitchFamily="34" charset="0"/>
              </a:rPr>
              <a:t>MaxIm</a:t>
            </a:r>
            <a:r>
              <a:rPr lang="en-US" sz="2400" kern="0" dirty="0">
                <a:latin typeface="Arial" panose="020B0604020202020204" pitchFamily="34" charset="0"/>
                <a:cs typeface="Arial" panose="020B0604020202020204" pitchFamily="34" charset="0"/>
              </a:rPr>
              <a:t> </a:t>
            </a:r>
            <a:r>
              <a:rPr lang="en-US" sz="2400" kern="0" dirty="0" smtClean="0">
                <a:latin typeface="Arial" panose="020B0604020202020204" pitchFamily="34" charset="0"/>
                <a:cs typeface="Arial" panose="020B0604020202020204" pitchFamily="34" charset="0"/>
              </a:rPr>
              <a:t>DL and </a:t>
            </a:r>
            <a:r>
              <a:rPr lang="en-US" sz="2400" kern="0" dirty="0" err="1">
                <a:latin typeface="Arial" panose="020B0604020202020204" pitchFamily="34" charset="0"/>
                <a:cs typeface="Arial" panose="020B0604020202020204" pitchFamily="34" charset="0"/>
              </a:rPr>
              <a:t>CCDOps</a:t>
            </a:r>
            <a:r>
              <a:rPr lang="en-US" sz="2400" kern="0" dirty="0">
                <a:latin typeface="Arial" panose="020B0604020202020204" pitchFamily="34" charset="0"/>
                <a:cs typeface="Arial" panose="020B0604020202020204" pitchFamily="34" charset="0"/>
              </a:rPr>
              <a:t>: </a:t>
            </a:r>
            <a:endParaRPr lang="en-US" sz="800" kern="0" dirty="0">
              <a:latin typeface="Arial" panose="020B0604020202020204" pitchFamily="34" charset="0"/>
              <a:cs typeface="Arial" panose="020B0604020202020204" pitchFamily="34" charset="0"/>
            </a:endParaRPr>
          </a:p>
          <a:p>
            <a:pPr lvl="1"/>
            <a:r>
              <a:rPr lang="en-US" kern="0" dirty="0">
                <a:latin typeface="Arial" panose="020B0604020202020204" pitchFamily="34" charset="0"/>
                <a:cs typeface="Arial" panose="020B0604020202020204" pitchFamily="34" charset="0"/>
              </a:rPr>
              <a:t>Clunky user interface</a:t>
            </a:r>
          </a:p>
          <a:p>
            <a:pPr lvl="1"/>
            <a:r>
              <a:rPr lang="en-US" kern="0" dirty="0">
                <a:latin typeface="Arial" panose="020B0604020202020204" pitchFamily="34" charset="0"/>
                <a:cs typeface="Arial" panose="020B0604020202020204" pitchFamily="34" charset="0"/>
              </a:rPr>
              <a:t>Difficult to learn</a:t>
            </a:r>
          </a:p>
          <a:p>
            <a:pPr lvl="1"/>
            <a:r>
              <a:rPr lang="en-US" kern="0" dirty="0">
                <a:latin typeface="Arial" panose="020B0604020202020204" pitchFamily="34" charset="0"/>
                <a:cs typeface="Arial" panose="020B0604020202020204" pitchFamily="34" charset="0"/>
              </a:rPr>
              <a:t>Designed to control observatories and process huge amounts of scientific data</a:t>
            </a:r>
          </a:p>
          <a:p>
            <a:pPr lvl="1"/>
            <a:r>
              <a:rPr lang="en-US" kern="0" dirty="0">
                <a:latin typeface="Arial" panose="020B0604020202020204" pitchFamily="34" charset="0"/>
                <a:cs typeface="Arial" panose="020B0604020202020204" pitchFamily="34" charset="0"/>
              </a:rPr>
              <a:t>Limited image post-processing</a:t>
            </a:r>
          </a:p>
          <a:p>
            <a:pPr lvl="1"/>
            <a:endParaRPr lang="en-US" sz="1800" dirty="0" smtClean="0">
              <a:latin typeface="Calisto MT" panose="02040603050505030304" pitchFamily="18" charset="0"/>
            </a:endParaRPr>
          </a:p>
        </p:txBody>
      </p:sp>
      <p:pic>
        <p:nvPicPr>
          <p:cNvPr id="95" name="Content Placeholder 5"/>
          <p:cNvPicPr>
            <a:picLocks noChangeAspect="1"/>
          </p:cNvPicPr>
          <p:nvPr/>
        </p:nvPicPr>
        <p:blipFill rotWithShape="1">
          <a:blip r:embed="rId27" cstate="print">
            <a:extLst>
              <a:ext uri="{28A0092B-C50C-407E-A947-70E740481C1C}">
                <a14:useLocalDpi xmlns:a14="http://schemas.microsoft.com/office/drawing/2010/main" val="0"/>
              </a:ext>
            </a:extLst>
          </a:blip>
          <a:srcRect t="33549" b="43751"/>
          <a:stretch/>
        </p:blipFill>
        <p:spPr>
          <a:xfrm>
            <a:off x="30180711" y="19929873"/>
            <a:ext cx="5546002" cy="953060"/>
          </a:xfrm>
          <a:prstGeom prst="rect">
            <a:avLst/>
          </a:prstGeom>
        </p:spPr>
      </p:pic>
      <p:pic>
        <p:nvPicPr>
          <p:cNvPr id="96" name="Picture 95"/>
          <p:cNvPicPr>
            <a:picLocks noChangeAspect="1"/>
          </p:cNvPicPr>
          <p:nvPr/>
        </p:nvPicPr>
        <p:blipFill>
          <a:blip r:embed="rId28"/>
          <a:stretch>
            <a:fillRect/>
          </a:stretch>
        </p:blipFill>
        <p:spPr>
          <a:xfrm>
            <a:off x="30681981" y="21412200"/>
            <a:ext cx="3555120" cy="869764"/>
          </a:xfrm>
          <a:prstGeom prst="rect">
            <a:avLst/>
          </a:prstGeom>
        </p:spPr>
      </p:pic>
      <p:pic>
        <p:nvPicPr>
          <p:cNvPr id="97" name="Content Placeholder 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6807234" y="19278600"/>
            <a:ext cx="5331366" cy="2997430"/>
          </a:xfrm>
          <a:prstGeom prst="rect">
            <a:avLst/>
          </a:prstGeom>
        </p:spPr>
      </p:pic>
      <p:pic>
        <p:nvPicPr>
          <p:cNvPr id="98" name="Content Placeholder 4"/>
          <p:cNvPicPr>
            <a:picLocks noChangeAspect="1"/>
          </p:cNvPicPr>
          <p:nvPr/>
        </p:nvPicPr>
        <p:blipFill rotWithShape="1">
          <a:blip r:embed="rId30" cstate="print">
            <a:extLst>
              <a:ext uri="{28A0092B-C50C-407E-A947-70E740481C1C}">
                <a14:useLocalDpi xmlns:a14="http://schemas.microsoft.com/office/drawing/2010/main" val="0"/>
              </a:ext>
            </a:extLst>
          </a:blip>
          <a:srcRect l="3599" t="9010" r="33303" b="25110"/>
          <a:stretch/>
        </p:blipFill>
        <p:spPr>
          <a:xfrm rot="16200000">
            <a:off x="39290335" y="15702514"/>
            <a:ext cx="3268637" cy="2991817"/>
          </a:xfrm>
          <a:prstGeom prst="rect">
            <a:avLst/>
          </a:prstGeom>
        </p:spPr>
      </p:pic>
      <p:pic>
        <p:nvPicPr>
          <p:cNvPr id="99" name="Picture 9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5661727" y="15925800"/>
            <a:ext cx="3124073" cy="2318282"/>
          </a:xfrm>
          <a:prstGeom prst="rect">
            <a:avLst/>
          </a:prstGeom>
        </p:spPr>
      </p:pic>
      <p:pic>
        <p:nvPicPr>
          <p:cNvPr id="100" name="Picture 99"/>
          <p:cNvPicPr>
            <a:picLocks noChangeAspect="1"/>
          </p:cNvPicPr>
          <p:nvPr/>
        </p:nvPicPr>
        <p:blipFill rotWithShape="1">
          <a:blip r:embed="rId32" cstate="print">
            <a:extLst>
              <a:ext uri="{28A0092B-C50C-407E-A947-70E740481C1C}">
                <a14:useLocalDpi xmlns:a14="http://schemas.microsoft.com/office/drawing/2010/main" val="0"/>
              </a:ext>
            </a:extLst>
          </a:blip>
          <a:srcRect l="18169" t="35974" r="31778" b="19065"/>
          <a:stretch/>
        </p:blipFill>
        <p:spPr>
          <a:xfrm rot="5400000">
            <a:off x="29200477" y="12401042"/>
            <a:ext cx="4166188" cy="2826342"/>
          </a:xfrm>
          <a:prstGeom prst="rect">
            <a:avLst/>
          </a:prstGeom>
        </p:spPr>
      </p:pic>
      <p:pic>
        <p:nvPicPr>
          <p:cNvPr id="101" name="Content Placeholder 4"/>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249659">
            <a:off x="32579049" y="14635418"/>
            <a:ext cx="1007568" cy="759035"/>
          </a:xfrm>
          <a:prstGeom prst="rect">
            <a:avLst/>
          </a:prstGeom>
          <a:ln w="28575">
            <a:solidFill>
              <a:schemeClr val="bg1"/>
            </a:solidFill>
          </a:ln>
        </p:spPr>
      </p:pic>
      <p:pic>
        <p:nvPicPr>
          <p:cNvPr id="102" name="Picture 10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5788775" y="24810615"/>
            <a:ext cx="4229235" cy="2383037"/>
          </a:xfrm>
          <a:prstGeom prst="rect">
            <a:avLst/>
          </a:prstGeom>
        </p:spPr>
      </p:pic>
      <p:pic>
        <p:nvPicPr>
          <p:cNvPr id="5" name="Picture 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2986962" y="27660600"/>
            <a:ext cx="3467931" cy="2643576"/>
          </a:xfrm>
          <a:prstGeom prst="rect">
            <a:avLst/>
          </a:prstGeom>
        </p:spPr>
      </p:pic>
      <p:pic>
        <p:nvPicPr>
          <p:cNvPr id="6" name="Picture 5"/>
          <p:cNvPicPr>
            <a:picLocks noChangeAspect="1"/>
          </p:cNvPicPr>
          <p:nvPr/>
        </p:nvPicPr>
        <p:blipFill rotWithShape="1">
          <a:blip r:embed="rId36" cstate="print">
            <a:extLst>
              <a:ext uri="{28A0092B-C50C-407E-A947-70E740481C1C}">
                <a14:useLocalDpi xmlns:a14="http://schemas.microsoft.com/office/drawing/2010/main" val="0"/>
              </a:ext>
            </a:extLst>
          </a:blip>
          <a:srcRect t="7906" b="-1"/>
          <a:stretch/>
        </p:blipFill>
        <p:spPr>
          <a:xfrm>
            <a:off x="30160098" y="27051000"/>
            <a:ext cx="2616493" cy="4280242"/>
          </a:xfrm>
          <a:prstGeom prst="rect">
            <a:avLst/>
          </a:prstGeom>
        </p:spPr>
      </p:pic>
      <p:sp>
        <p:nvSpPr>
          <p:cNvPr id="104" name="TextBox 103"/>
          <p:cNvSpPr txBox="1"/>
          <p:nvPr/>
        </p:nvSpPr>
        <p:spPr>
          <a:xfrm>
            <a:off x="37033200" y="7251680"/>
            <a:ext cx="5778050" cy="3416320"/>
          </a:xfrm>
          <a:prstGeom prst="rect">
            <a:avLst/>
          </a:prstGeom>
          <a:noFill/>
        </p:spPr>
        <p:txBody>
          <a:bodyPr wrap="square" rtlCol="0">
            <a:spAutoFit/>
          </a:bodyPr>
          <a:lstStyle/>
          <a:p>
            <a:pPr algn="just"/>
            <a:r>
              <a:rPr lang="en-US" dirty="0" smtClean="0">
                <a:latin typeface="Arial" panose="020B0604020202020204" pitchFamily="34" charset="0"/>
                <a:cs typeface="Arial" panose="020B0604020202020204" pitchFamily="34" charset="0"/>
              </a:rPr>
              <a:t>We attached our third configuration, the VISTA3 along with the SBIG STF8300C back onto the 11-inch SCT. This configuration included a wide field lens, zoom lens, Moon filter, diffraction grating and flip mirror. This became </a:t>
            </a:r>
            <a:r>
              <a:rPr lang="en-US" dirty="0">
                <a:latin typeface="Arial" panose="020B0604020202020204" pitchFamily="34" charset="0"/>
                <a:cs typeface="Arial" panose="020B0604020202020204" pitchFamily="34" charset="0"/>
              </a:rPr>
              <a:t>our </a:t>
            </a:r>
            <a:r>
              <a:rPr lang="en-US" dirty="0" smtClean="0">
                <a:latin typeface="Arial" panose="020B0604020202020204" pitchFamily="34" charset="0"/>
                <a:cs typeface="Arial" panose="020B0604020202020204" pitchFamily="34" charset="0"/>
              </a:rPr>
              <a:t>ideal setup. Below are images taken with this setup compared to those of our current setup. </a:t>
            </a:r>
            <a:endParaRPr lang="en-US" dirty="0">
              <a:latin typeface="Arial" panose="020B0604020202020204" pitchFamily="34" charset="0"/>
              <a:cs typeface="Arial" panose="020B0604020202020204" pitchFamily="34" charset="0"/>
            </a:endParaRPr>
          </a:p>
        </p:txBody>
      </p:sp>
      <p:pic>
        <p:nvPicPr>
          <p:cNvPr id="106" name="Content Placeholder 6"/>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3981622" y="11076234"/>
            <a:ext cx="3521976" cy="2634649"/>
          </a:xfrm>
          <a:prstGeom prst="rect">
            <a:avLst/>
          </a:prstGeom>
          <a:ln w="28575">
            <a:solidFill>
              <a:schemeClr val="bg1"/>
            </a:solidFill>
          </a:ln>
        </p:spPr>
      </p:pic>
      <p:pic>
        <p:nvPicPr>
          <p:cNvPr id="107" name="Picture 10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rot="16200000">
            <a:off x="16506310" y="28386914"/>
            <a:ext cx="2823143" cy="2132517"/>
          </a:xfrm>
          <a:prstGeom prst="rect">
            <a:avLst/>
          </a:prstGeom>
        </p:spPr>
      </p:pic>
      <p:sp>
        <p:nvSpPr>
          <p:cNvPr id="109" name="TextBox 108"/>
          <p:cNvSpPr txBox="1"/>
          <p:nvPr/>
        </p:nvSpPr>
        <p:spPr>
          <a:xfrm>
            <a:off x="3521075" y="18786790"/>
            <a:ext cx="8238238" cy="707886"/>
          </a:xfrm>
          <a:prstGeom prst="rect">
            <a:avLst/>
          </a:prstGeom>
          <a:noFill/>
        </p:spPr>
        <p:txBody>
          <a:bodyPr wrap="square" rtlCol="0">
            <a:spAutoFit/>
          </a:bodyPr>
          <a:lstStyle/>
          <a:p>
            <a:pPr algn="ctr"/>
            <a:r>
              <a:rPr lang="en-US" altLang="en-US" sz="4000" b="1" u="sng" dirty="0" smtClean="0">
                <a:solidFill>
                  <a:srgbClr val="663300"/>
                </a:solidFill>
                <a:latin typeface="Arial" charset="0"/>
              </a:rPr>
              <a:t>Equipment and Software</a:t>
            </a:r>
            <a:endParaRPr lang="en-US" sz="4000" dirty="0"/>
          </a:p>
        </p:txBody>
      </p:sp>
      <p:sp>
        <p:nvSpPr>
          <p:cNvPr id="11" name="TextBox 10"/>
          <p:cNvSpPr txBox="1"/>
          <p:nvPr/>
        </p:nvSpPr>
        <p:spPr>
          <a:xfrm>
            <a:off x="1295400" y="11088408"/>
            <a:ext cx="12492946" cy="2419124"/>
          </a:xfrm>
          <a:prstGeom prst="rect">
            <a:avLst/>
          </a:prstGeom>
          <a:noFill/>
        </p:spPr>
        <p:txBody>
          <a:bodyPr wrap="square" rtlCol="0">
            <a:spAutoFit/>
          </a:bodyPr>
          <a:lstStyle/>
          <a:p>
            <a:pPr algn="just">
              <a:lnSpc>
                <a:spcPct val="105000"/>
              </a:lnSpc>
            </a:pPr>
            <a:r>
              <a:rPr lang="en-US" dirty="0" smtClean="0">
                <a:latin typeface="Arial" panose="020B0604020202020204" pitchFamily="34" charset="0"/>
                <a:cs typeface="Arial" panose="020B0604020202020204" pitchFamily="34" charset="0"/>
              </a:rPr>
              <a:t>with </a:t>
            </a:r>
            <a:r>
              <a:rPr lang="en-US" dirty="0">
                <a:latin typeface="Arial" panose="020B0604020202020204" pitchFamily="34" charset="0"/>
                <a:cs typeface="Arial" panose="020B0604020202020204" pitchFamily="34" charset="0"/>
              </a:rPr>
              <a:t>a 560mm focal length, were tested on top of an 11-inch </a:t>
            </a:r>
            <a:r>
              <a:rPr lang="en-US" dirty="0" smtClean="0">
                <a:latin typeface="Arial" panose="020B0604020202020204" pitchFamily="34" charset="0"/>
                <a:cs typeface="Arial" panose="020B0604020202020204" pitchFamily="34" charset="0"/>
              </a:rPr>
              <a:t>Schmidt </a:t>
            </a:r>
            <a:r>
              <a:rPr lang="en-US" dirty="0" err="1" smtClean="0">
                <a:latin typeface="Arial" panose="020B0604020202020204" pitchFamily="34" charset="0"/>
                <a:cs typeface="Arial" panose="020B0604020202020204" pitchFamily="34" charset="0"/>
              </a:rPr>
              <a:t>Cassegrain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Telescope (SCT). An SBIG STF-8300C CCD camera was included in the imaging experiment. The CCD has built in color capabilities and </a:t>
            </a:r>
            <a:r>
              <a:rPr lang="en-US" dirty="0" smtClean="0">
                <a:latin typeface="Arial" panose="020B0604020202020204" pitchFamily="34" charset="0"/>
                <a:cs typeface="Arial" panose="020B0604020202020204" pitchFamily="34" charset="0"/>
              </a:rPr>
              <a:t>a chip size of </a:t>
            </a:r>
            <a:r>
              <a:rPr lang="en-US" dirty="0">
                <a:latin typeface="Arial" panose="020B0604020202020204" pitchFamily="34" charset="0"/>
                <a:cs typeface="Arial" panose="020B0604020202020204" pitchFamily="34" charset="0"/>
              </a:rPr>
              <a:t>17.96x13.52mm,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significant upgrade from our current black and white cameras with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4x5mm CCD </a:t>
            </a:r>
            <a:r>
              <a:rPr lang="en-US" dirty="0" smtClean="0">
                <a:latin typeface="Arial" panose="020B0604020202020204" pitchFamily="34" charset="0"/>
                <a:cs typeface="Arial" panose="020B0604020202020204" pitchFamily="34" charset="0"/>
              </a:rPr>
              <a:t>chip. </a:t>
            </a:r>
            <a:r>
              <a:rPr lang="en-US" dirty="0">
                <a:latin typeface="Arial" panose="020B0604020202020204" pitchFamily="34" charset="0"/>
                <a:cs typeface="Arial" panose="020B0604020202020204" pitchFamily="34" charset="0"/>
              </a:rPr>
              <a:t>The SCT was also tested with the SBIG camera. All telescopes were tested to find the most effective and user-friendly imaging setup. The SCT demonstrated best results. </a:t>
            </a:r>
            <a:endParaRPr lang="en-US" altLang="en-US" dirty="0">
              <a:latin typeface="Arial" panose="020B0604020202020204" pitchFamily="34" charset="0"/>
              <a:cs typeface="Arial" panose="020B0604020202020204" pitchFamily="34" charset="0"/>
            </a:endParaRPr>
          </a:p>
        </p:txBody>
      </p:sp>
      <p:sp>
        <p:nvSpPr>
          <p:cNvPr id="108" name="Text Box 77"/>
          <p:cNvSpPr txBox="1">
            <a:spLocks noChangeArrowheads="1"/>
          </p:cNvSpPr>
          <p:nvPr/>
        </p:nvSpPr>
        <p:spPr bwMode="auto">
          <a:xfrm>
            <a:off x="973931" y="22493287"/>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spcBef>
                <a:spcPct val="50000"/>
              </a:spcBef>
              <a:defRPr/>
            </a:pPr>
            <a:r>
              <a:rPr lang="en-US" altLang="en-US" sz="1800" b="1" dirty="0" smtClean="0">
                <a:latin typeface="+mn-lt"/>
                <a:cs typeface="Arial" panose="020B0604020202020204" pitchFamily="34" charset="0"/>
              </a:rPr>
              <a:t>Image 3: </a:t>
            </a:r>
            <a:r>
              <a:rPr lang="en-US" altLang="en-US" sz="1800" dirty="0" smtClean="0">
                <a:latin typeface="+mn-lt"/>
                <a:cs typeface="Arial" panose="020B0604020202020204" pitchFamily="34" charset="0"/>
              </a:rPr>
              <a:t>Investigating software</a:t>
            </a:r>
            <a:endParaRPr lang="en-US" altLang="en-US" sz="1800" u="sng" dirty="0" smtClean="0">
              <a:latin typeface="+mn-lt"/>
              <a:cs typeface="Arial" panose="020B0604020202020204" pitchFamily="34" charset="0"/>
            </a:endParaRPr>
          </a:p>
        </p:txBody>
      </p:sp>
      <p:sp>
        <p:nvSpPr>
          <p:cNvPr id="110" name="Text Box 77"/>
          <p:cNvSpPr txBox="1">
            <a:spLocks noChangeArrowheads="1"/>
          </p:cNvSpPr>
          <p:nvPr/>
        </p:nvSpPr>
        <p:spPr bwMode="auto">
          <a:xfrm>
            <a:off x="9296400" y="17845087"/>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spcBef>
                <a:spcPct val="50000"/>
              </a:spcBef>
              <a:defRPr/>
            </a:pPr>
            <a:r>
              <a:rPr lang="en-US" altLang="en-US" sz="1800" b="1" dirty="0" smtClean="0">
                <a:latin typeface="+mn-lt"/>
                <a:cs typeface="Arial" panose="020B0604020202020204" pitchFamily="34" charset="0"/>
              </a:rPr>
              <a:t>Image 2: </a:t>
            </a:r>
            <a:r>
              <a:rPr lang="en-US" altLang="en-US" sz="1800" dirty="0" smtClean="0">
                <a:latin typeface="+mn-lt"/>
                <a:cs typeface="Arial" panose="020B0604020202020204" pitchFamily="34" charset="0"/>
              </a:rPr>
              <a:t>The team members</a:t>
            </a:r>
            <a:endParaRPr lang="en-US" altLang="en-US" sz="1800" u="sng" dirty="0" smtClean="0">
              <a:latin typeface="+mn-lt"/>
              <a:cs typeface="Arial" panose="020B0604020202020204" pitchFamily="34" charset="0"/>
            </a:endParaRPr>
          </a:p>
        </p:txBody>
      </p:sp>
      <p:sp>
        <p:nvSpPr>
          <p:cNvPr id="111" name="Content Placeholder 2"/>
          <p:cNvSpPr txBox="1">
            <a:spLocks/>
          </p:cNvSpPr>
          <p:nvPr/>
        </p:nvSpPr>
        <p:spPr>
          <a:xfrm>
            <a:off x="7493341" y="19821983"/>
            <a:ext cx="6770954" cy="1034285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9600" dirty="0" err="1" smtClean="0">
                <a:solidFill>
                  <a:srgbClr val="000000"/>
                </a:solidFill>
                <a:latin typeface="Arial" panose="020B0604020202020204" pitchFamily="34" charset="0"/>
                <a:cs typeface="Arial" panose="020B0604020202020204" pitchFamily="34" charset="0"/>
              </a:rPr>
              <a:t>Celestron</a:t>
            </a:r>
            <a:r>
              <a:rPr lang="en-US" sz="9600" dirty="0" smtClean="0">
                <a:solidFill>
                  <a:srgbClr val="000000"/>
                </a:solidFill>
                <a:latin typeface="Arial" panose="020B0604020202020204" pitchFamily="34" charset="0"/>
                <a:cs typeface="Arial" panose="020B0604020202020204" pitchFamily="34" charset="0"/>
              </a:rPr>
              <a:t> </a:t>
            </a:r>
            <a:r>
              <a:rPr lang="en-US" sz="9600" dirty="0">
                <a:solidFill>
                  <a:srgbClr val="000000"/>
                </a:solidFill>
                <a:latin typeface="Arial" panose="020B0604020202020204" pitchFamily="34" charset="0"/>
                <a:cs typeface="Arial" panose="020B0604020202020204" pitchFamily="34" charset="0"/>
              </a:rPr>
              <a:t>CPC1100 Schmidt </a:t>
            </a:r>
            <a:r>
              <a:rPr lang="en-US" sz="9600" dirty="0" err="1">
                <a:solidFill>
                  <a:srgbClr val="000000"/>
                </a:solidFill>
                <a:latin typeface="Arial" panose="020B0604020202020204" pitchFamily="34" charset="0"/>
                <a:cs typeface="Arial" panose="020B0604020202020204" pitchFamily="34" charset="0"/>
              </a:rPr>
              <a:t>Cassegrain</a:t>
            </a:r>
            <a:r>
              <a:rPr lang="en-US" sz="9600" dirty="0">
                <a:solidFill>
                  <a:srgbClr val="000000"/>
                </a:solidFill>
                <a:latin typeface="Arial" panose="020B0604020202020204" pitchFamily="34" charset="0"/>
                <a:cs typeface="Arial" panose="020B0604020202020204" pitchFamily="34" charset="0"/>
              </a:rPr>
              <a:t> </a:t>
            </a:r>
            <a:r>
              <a:rPr lang="en-US" sz="9600" dirty="0" smtClean="0">
                <a:solidFill>
                  <a:srgbClr val="000000"/>
                </a:solidFill>
                <a:latin typeface="Arial" panose="020B0604020202020204" pitchFamily="34" charset="0"/>
                <a:cs typeface="Arial" panose="020B0604020202020204" pitchFamily="34" charset="0"/>
              </a:rPr>
              <a:t>Telescope (SCT):</a:t>
            </a:r>
            <a:endParaRPr lang="en-US" sz="3200" dirty="0">
              <a:solidFill>
                <a:srgbClr val="000000"/>
              </a:solidFill>
              <a:latin typeface="Arial" panose="020B0604020202020204" pitchFamily="34" charset="0"/>
              <a:cs typeface="Arial" panose="020B0604020202020204" pitchFamily="34" charset="0"/>
            </a:endParaRPr>
          </a:p>
          <a:p>
            <a:pPr lvl="1"/>
            <a:r>
              <a:rPr lang="en-US" sz="9600" dirty="0" smtClean="0">
                <a:solidFill>
                  <a:srgbClr val="000000"/>
                </a:solidFill>
                <a:latin typeface="Arial" panose="020B0604020202020204" pitchFamily="34" charset="0"/>
                <a:cs typeface="Arial" panose="020B0604020202020204" pitchFamily="34" charset="0"/>
              </a:rPr>
              <a:t>Specifications</a:t>
            </a:r>
          </a:p>
          <a:p>
            <a:pPr lvl="1"/>
            <a:r>
              <a:rPr lang="en-US" sz="9600" dirty="0">
                <a:solidFill>
                  <a:srgbClr val="000000"/>
                </a:solidFill>
                <a:latin typeface="Arial" panose="020B0604020202020204" pitchFamily="34" charset="0"/>
                <a:cs typeface="Arial" panose="020B0604020202020204" pitchFamily="34" charset="0"/>
              </a:rPr>
              <a:t>Aperture ~ 280mm</a:t>
            </a:r>
          </a:p>
          <a:p>
            <a:pPr lvl="1"/>
            <a:r>
              <a:rPr lang="en-US" sz="9600" dirty="0">
                <a:solidFill>
                  <a:srgbClr val="000000"/>
                </a:solidFill>
                <a:latin typeface="Arial" panose="020B0604020202020204" pitchFamily="34" charset="0"/>
                <a:cs typeface="Arial" panose="020B0604020202020204" pitchFamily="34" charset="0"/>
              </a:rPr>
              <a:t>Focal length - 2800mm</a:t>
            </a:r>
          </a:p>
          <a:p>
            <a:pPr lvl="1"/>
            <a:r>
              <a:rPr lang="en-US" sz="9600" dirty="0">
                <a:solidFill>
                  <a:srgbClr val="000000"/>
                </a:solidFill>
                <a:latin typeface="Arial" panose="020B0604020202020204" pitchFamily="34" charset="0"/>
                <a:cs typeface="Arial" panose="020B0604020202020204" pitchFamily="34" charset="0"/>
              </a:rPr>
              <a:t>F ratio - f/10</a:t>
            </a:r>
          </a:p>
          <a:p>
            <a:pPr lvl="1"/>
            <a:r>
              <a:rPr lang="en-US" sz="9600" dirty="0">
                <a:solidFill>
                  <a:srgbClr val="000000"/>
                </a:solidFill>
                <a:latin typeface="Arial" panose="020B0604020202020204" pitchFamily="34" charset="0"/>
                <a:cs typeface="Arial" panose="020B0604020202020204" pitchFamily="34" charset="0"/>
              </a:rPr>
              <a:t>Fork mount on </a:t>
            </a:r>
            <a:r>
              <a:rPr lang="en-US" sz="9600" dirty="0" smtClean="0">
                <a:solidFill>
                  <a:srgbClr val="000000"/>
                </a:solidFill>
                <a:latin typeface="Arial" panose="020B0604020202020204" pitchFamily="34" charset="0"/>
                <a:cs typeface="Arial" panose="020B0604020202020204" pitchFamily="34" charset="0"/>
              </a:rPr>
              <a:t>wedge</a:t>
            </a:r>
            <a:endParaRPr lang="en-US" sz="9600" dirty="0">
              <a:solidFill>
                <a:srgbClr val="000000"/>
              </a:solidFill>
              <a:latin typeface="Arial" panose="020B0604020202020204" pitchFamily="34" charset="0"/>
              <a:cs typeface="Arial" panose="020B0604020202020204" pitchFamily="34" charset="0"/>
            </a:endParaRPr>
          </a:p>
          <a:p>
            <a:pPr marL="914400" lvl="2" indent="0">
              <a:buNone/>
            </a:pPr>
            <a:endParaRPr lang="en-US" sz="3200" dirty="0">
              <a:solidFill>
                <a:srgbClr val="000000"/>
              </a:solidFill>
              <a:latin typeface="Arial" panose="020B0604020202020204" pitchFamily="34" charset="0"/>
              <a:cs typeface="Arial" panose="020B0604020202020204" pitchFamily="34" charset="0"/>
            </a:endParaRPr>
          </a:p>
          <a:p>
            <a:pPr marL="0" lvl="0" indent="0">
              <a:buNone/>
            </a:pPr>
            <a:r>
              <a:rPr lang="en-US" sz="9600" dirty="0" smtClean="0">
                <a:solidFill>
                  <a:srgbClr val="000000"/>
                </a:solidFill>
                <a:latin typeface="Arial" panose="020B0604020202020204" pitchFamily="34" charset="0"/>
                <a:cs typeface="Arial" panose="020B0604020202020204" pitchFamily="34" charset="0"/>
              </a:rPr>
              <a:t>Lunt </a:t>
            </a:r>
            <a:r>
              <a:rPr lang="en-US" sz="9600" dirty="0">
                <a:solidFill>
                  <a:srgbClr val="000000"/>
                </a:solidFill>
                <a:latin typeface="Arial" panose="020B0604020202020204" pitchFamily="34" charset="0"/>
                <a:cs typeface="Arial" panose="020B0604020202020204" pitchFamily="34" charset="0"/>
              </a:rPr>
              <a:t>Engineering, Achromatic Refractor: </a:t>
            </a:r>
          </a:p>
          <a:p>
            <a:pPr lvl="1"/>
            <a:r>
              <a:rPr lang="en-US" sz="9600" dirty="0">
                <a:solidFill>
                  <a:srgbClr val="000000"/>
                </a:solidFill>
                <a:latin typeface="Arial" panose="020B0604020202020204" pitchFamily="34" charset="0"/>
                <a:cs typeface="Arial" panose="020B0604020202020204" pitchFamily="34" charset="0"/>
              </a:rPr>
              <a:t>ED doublet achromatic</a:t>
            </a:r>
          </a:p>
          <a:p>
            <a:pPr lvl="1"/>
            <a:r>
              <a:rPr lang="en-US" sz="9600" dirty="0">
                <a:solidFill>
                  <a:srgbClr val="000000"/>
                </a:solidFill>
                <a:latin typeface="Arial" panose="020B0604020202020204" pitchFamily="34" charset="0"/>
                <a:cs typeface="Arial" panose="020B0604020202020204" pitchFamily="34" charset="0"/>
              </a:rPr>
              <a:t>Aperture - 80mm</a:t>
            </a:r>
          </a:p>
          <a:p>
            <a:pPr lvl="1"/>
            <a:r>
              <a:rPr lang="en-US" sz="9600" dirty="0">
                <a:solidFill>
                  <a:srgbClr val="000000"/>
                </a:solidFill>
                <a:latin typeface="Arial" panose="020B0604020202020204" pitchFamily="34" charset="0"/>
                <a:cs typeface="Arial" panose="020B0604020202020204" pitchFamily="34" charset="0"/>
              </a:rPr>
              <a:t>Focal length - 560mm</a:t>
            </a:r>
          </a:p>
          <a:p>
            <a:pPr lvl="1"/>
            <a:r>
              <a:rPr lang="en-US" sz="9600" dirty="0">
                <a:solidFill>
                  <a:srgbClr val="000000"/>
                </a:solidFill>
                <a:latin typeface="Arial" panose="020B0604020202020204" pitchFamily="34" charset="0"/>
                <a:cs typeface="Arial" panose="020B0604020202020204" pitchFamily="34" charset="0"/>
              </a:rPr>
              <a:t>F ratio - </a:t>
            </a:r>
            <a:r>
              <a:rPr lang="en-US" sz="9600" dirty="0" smtClean="0">
                <a:solidFill>
                  <a:srgbClr val="000000"/>
                </a:solidFill>
                <a:latin typeface="Arial" panose="020B0604020202020204" pitchFamily="34" charset="0"/>
                <a:cs typeface="Arial" panose="020B0604020202020204" pitchFamily="34" charset="0"/>
              </a:rPr>
              <a:t>f/7</a:t>
            </a:r>
          </a:p>
          <a:p>
            <a:pPr marL="457200" lvl="1" indent="0">
              <a:buNone/>
            </a:pPr>
            <a:endParaRPr lang="en-US" sz="3200" dirty="0">
              <a:solidFill>
                <a:srgbClr val="000000"/>
              </a:solidFill>
              <a:latin typeface="Arial" panose="020B0604020202020204" pitchFamily="34" charset="0"/>
              <a:cs typeface="Arial" panose="020B0604020202020204" pitchFamily="34" charset="0"/>
            </a:endParaRPr>
          </a:p>
          <a:p>
            <a:pPr marL="0" indent="0">
              <a:buNone/>
            </a:pPr>
            <a:r>
              <a:rPr lang="en-US" sz="9600" dirty="0">
                <a:solidFill>
                  <a:srgbClr val="000000"/>
                </a:solidFill>
                <a:latin typeface="Arial" panose="020B0604020202020204" pitchFamily="34" charset="0"/>
                <a:cs typeface="Arial" panose="020B0604020202020204" pitchFamily="34" charset="0"/>
              </a:rPr>
              <a:t>Explorer Scientific, Apochromatic Refractor: </a:t>
            </a:r>
          </a:p>
          <a:p>
            <a:pPr lvl="1"/>
            <a:r>
              <a:rPr lang="en-US" sz="9600" dirty="0">
                <a:solidFill>
                  <a:srgbClr val="000000"/>
                </a:solidFill>
                <a:latin typeface="Arial" panose="020B0604020202020204" pitchFamily="34" charset="0"/>
                <a:cs typeface="Arial" panose="020B0604020202020204" pitchFamily="34" charset="0"/>
              </a:rPr>
              <a:t>ED triplet apochromatic</a:t>
            </a:r>
          </a:p>
          <a:p>
            <a:pPr lvl="1"/>
            <a:r>
              <a:rPr lang="en-US" sz="9600" dirty="0">
                <a:solidFill>
                  <a:srgbClr val="000000"/>
                </a:solidFill>
                <a:latin typeface="Arial" panose="020B0604020202020204" pitchFamily="34" charset="0"/>
                <a:cs typeface="Arial" panose="020B0604020202020204" pitchFamily="34" charset="0"/>
              </a:rPr>
              <a:t>Aperture - 80mm</a:t>
            </a:r>
          </a:p>
          <a:p>
            <a:pPr lvl="1"/>
            <a:r>
              <a:rPr lang="en-US" sz="9600" dirty="0">
                <a:solidFill>
                  <a:srgbClr val="000000"/>
                </a:solidFill>
                <a:latin typeface="Arial" panose="020B0604020202020204" pitchFamily="34" charset="0"/>
                <a:cs typeface="Arial" panose="020B0604020202020204" pitchFamily="34" charset="0"/>
              </a:rPr>
              <a:t>Focal length - 480mm</a:t>
            </a:r>
          </a:p>
          <a:p>
            <a:pPr lvl="1"/>
            <a:r>
              <a:rPr lang="en-US" sz="9600" dirty="0">
                <a:solidFill>
                  <a:srgbClr val="000000"/>
                </a:solidFill>
                <a:latin typeface="Arial" panose="020B0604020202020204" pitchFamily="34" charset="0"/>
                <a:cs typeface="Arial" panose="020B0604020202020204" pitchFamily="34" charset="0"/>
              </a:rPr>
              <a:t>F ratio - </a:t>
            </a:r>
            <a:r>
              <a:rPr lang="en-US" sz="9600" dirty="0" smtClean="0">
                <a:solidFill>
                  <a:srgbClr val="000000"/>
                </a:solidFill>
                <a:latin typeface="Arial" panose="020B0604020202020204" pitchFamily="34" charset="0"/>
                <a:cs typeface="Arial" panose="020B0604020202020204" pitchFamily="34" charset="0"/>
              </a:rPr>
              <a:t>f/6</a:t>
            </a:r>
          </a:p>
          <a:p>
            <a:pPr marL="457200" lvl="1" indent="0">
              <a:buNone/>
            </a:pPr>
            <a:endParaRPr lang="en-US" sz="3200" dirty="0">
              <a:solidFill>
                <a:srgbClr val="000000"/>
              </a:solidFill>
              <a:latin typeface="Arial" panose="020B0604020202020204" pitchFamily="34" charset="0"/>
              <a:cs typeface="Arial" panose="020B0604020202020204" pitchFamily="34" charset="0"/>
            </a:endParaRPr>
          </a:p>
          <a:p>
            <a:pPr marL="0" lvl="1" indent="0">
              <a:spcBef>
                <a:spcPts val="1000"/>
              </a:spcBef>
              <a:buNone/>
            </a:pPr>
            <a:r>
              <a:rPr lang="en-US" sz="9600" dirty="0">
                <a:solidFill>
                  <a:srgbClr val="000000"/>
                </a:solidFill>
                <a:latin typeface="Arial" panose="020B0604020202020204" pitchFamily="34" charset="0"/>
                <a:cs typeface="Arial" panose="020B0604020202020204" pitchFamily="34" charset="0"/>
              </a:rPr>
              <a:t>New Camera (Kodak KAF-8300):</a:t>
            </a:r>
          </a:p>
          <a:p>
            <a:pPr lvl="1"/>
            <a:r>
              <a:rPr lang="en-US" sz="9600" dirty="0">
                <a:solidFill>
                  <a:srgbClr val="000000"/>
                </a:solidFill>
                <a:latin typeface="Arial" panose="020B0604020202020204" pitchFamily="34" charset="0"/>
                <a:cs typeface="Arial" panose="020B0604020202020204" pitchFamily="34" charset="0"/>
              </a:rPr>
              <a:t>3326 X 2504 = 8.3Megapixels!</a:t>
            </a:r>
          </a:p>
          <a:p>
            <a:pPr lvl="1"/>
            <a:r>
              <a:rPr lang="en-US" sz="9600" dirty="0">
                <a:solidFill>
                  <a:srgbClr val="000000"/>
                </a:solidFill>
                <a:latin typeface="Arial" panose="020B0604020202020204" pitchFamily="34" charset="0"/>
                <a:cs typeface="Arial" panose="020B0604020202020204" pitchFamily="34" charset="0"/>
              </a:rPr>
              <a:t>18mm x 14mm</a:t>
            </a:r>
          </a:p>
          <a:p>
            <a:pPr lvl="1"/>
            <a:r>
              <a:rPr lang="en-US" sz="9600" dirty="0">
                <a:solidFill>
                  <a:srgbClr val="000000"/>
                </a:solidFill>
                <a:latin typeface="Arial" panose="020B0604020202020204" pitchFamily="34" charset="0"/>
                <a:cs typeface="Arial" panose="020B0604020202020204" pitchFamily="34" charset="0"/>
              </a:rPr>
              <a:t>&gt; 3˚ F.O.V.</a:t>
            </a:r>
          </a:p>
          <a:p>
            <a:pPr lvl="1"/>
            <a:r>
              <a:rPr lang="en-US" sz="9600" dirty="0">
                <a:solidFill>
                  <a:srgbClr val="000000"/>
                </a:solidFill>
                <a:latin typeface="Arial" panose="020B0604020202020204" pitchFamily="34" charset="0"/>
                <a:cs typeface="Arial" panose="020B0604020202020204" pitchFamily="34" charset="0"/>
              </a:rPr>
              <a:t>5.4µm² pixel size</a:t>
            </a:r>
          </a:p>
          <a:p>
            <a:pPr lvl="1"/>
            <a:r>
              <a:rPr lang="en-US" sz="9600" dirty="0">
                <a:solidFill>
                  <a:srgbClr val="000000"/>
                </a:solidFill>
                <a:latin typeface="Arial" panose="020B0604020202020204" pitchFamily="34" charset="0"/>
                <a:cs typeface="Arial" panose="020B0604020202020204" pitchFamily="34" charset="0"/>
              </a:rPr>
              <a:t>0.09 – 3600s exposure times</a:t>
            </a:r>
          </a:p>
          <a:p>
            <a:pPr marL="0" indent="0">
              <a:spcBef>
                <a:spcPts val="500"/>
              </a:spcBef>
              <a:buNone/>
            </a:pPr>
            <a:endParaRPr lang="en-US" sz="3200" dirty="0" smtClean="0">
              <a:solidFill>
                <a:srgbClr val="000000"/>
              </a:solidFill>
              <a:latin typeface="Arial" panose="020B0604020202020204" pitchFamily="34" charset="0"/>
              <a:cs typeface="Arial" panose="020B0604020202020204" pitchFamily="34" charset="0"/>
            </a:endParaRPr>
          </a:p>
          <a:p>
            <a:pPr marL="0" indent="0">
              <a:buNone/>
            </a:pPr>
            <a:r>
              <a:rPr lang="en-US" sz="9600" dirty="0" smtClean="0">
                <a:solidFill>
                  <a:srgbClr val="000000"/>
                </a:solidFill>
                <a:latin typeface="Arial" panose="020B0604020202020204" pitchFamily="34" charset="0"/>
                <a:cs typeface="Arial" panose="020B0604020202020204" pitchFamily="34" charset="0"/>
              </a:rPr>
              <a:t>Old </a:t>
            </a:r>
            <a:r>
              <a:rPr lang="en-US" sz="9600" dirty="0">
                <a:solidFill>
                  <a:srgbClr val="000000"/>
                </a:solidFill>
                <a:latin typeface="Arial" panose="020B0604020202020204" pitchFamily="34" charset="0"/>
                <a:cs typeface="Arial" panose="020B0604020202020204" pitchFamily="34" charset="0"/>
              </a:rPr>
              <a:t>Camera (Texas Inst. TC-237):</a:t>
            </a:r>
          </a:p>
          <a:p>
            <a:pPr lvl="1"/>
            <a:r>
              <a:rPr lang="en-US" sz="9600" dirty="0">
                <a:solidFill>
                  <a:srgbClr val="000000"/>
                </a:solidFill>
                <a:latin typeface="Arial" panose="020B0604020202020204" pitchFamily="34" charset="0"/>
                <a:cs typeface="Arial" panose="020B0604020202020204" pitchFamily="34" charset="0"/>
              </a:rPr>
              <a:t>656 X 480 = 0.3Megapixels…</a:t>
            </a:r>
          </a:p>
          <a:p>
            <a:pPr lvl="1"/>
            <a:r>
              <a:rPr lang="en-US" sz="9600" dirty="0">
                <a:solidFill>
                  <a:srgbClr val="000000"/>
                </a:solidFill>
                <a:latin typeface="Arial" panose="020B0604020202020204" pitchFamily="34" charset="0"/>
                <a:cs typeface="Arial" panose="020B0604020202020204" pitchFamily="34" charset="0"/>
              </a:rPr>
              <a:t>4mm x 5mm</a:t>
            </a:r>
          </a:p>
          <a:p>
            <a:pPr lvl="1"/>
            <a:r>
              <a:rPr lang="en-US" sz="9600" dirty="0">
                <a:solidFill>
                  <a:srgbClr val="000000"/>
                </a:solidFill>
                <a:latin typeface="Arial" panose="020B0604020202020204" pitchFamily="34" charset="0"/>
                <a:cs typeface="Arial" panose="020B0604020202020204" pitchFamily="34" charset="0"/>
              </a:rPr>
              <a:t>&lt; 0.5˚ F.O.V.</a:t>
            </a:r>
          </a:p>
          <a:p>
            <a:pPr lvl="1"/>
            <a:r>
              <a:rPr lang="en-US" sz="9600" dirty="0">
                <a:solidFill>
                  <a:srgbClr val="000000"/>
                </a:solidFill>
                <a:latin typeface="Arial" panose="020B0604020202020204" pitchFamily="34" charset="0"/>
                <a:cs typeface="Arial" panose="020B0604020202020204" pitchFamily="34" charset="0"/>
              </a:rPr>
              <a:t>7.4µm² pixel size</a:t>
            </a:r>
          </a:p>
          <a:p>
            <a:pPr lvl="1"/>
            <a:r>
              <a:rPr lang="en-US" sz="9600" dirty="0">
                <a:solidFill>
                  <a:srgbClr val="000000"/>
                </a:solidFill>
                <a:latin typeface="Arial" panose="020B0604020202020204" pitchFamily="34" charset="0"/>
                <a:cs typeface="Arial" panose="020B0604020202020204" pitchFamily="34" charset="0"/>
              </a:rPr>
              <a:t>0.001 – 600s exposure </a:t>
            </a:r>
            <a:r>
              <a:rPr lang="en-US" sz="9600" dirty="0" smtClean="0">
                <a:solidFill>
                  <a:srgbClr val="000000"/>
                </a:solidFill>
                <a:latin typeface="Arial" panose="020B0604020202020204" pitchFamily="34" charset="0"/>
                <a:cs typeface="Arial" panose="020B0604020202020204" pitchFamily="34" charset="0"/>
              </a:rPr>
              <a:t>times</a:t>
            </a:r>
          </a:p>
          <a:p>
            <a:pPr marL="457200" lvl="1" indent="0">
              <a:buNone/>
            </a:pPr>
            <a:endParaRPr lang="en-US" sz="3200" dirty="0">
              <a:solidFill>
                <a:srgbClr val="000000"/>
              </a:solidFill>
              <a:latin typeface="Arial" panose="020B0604020202020204" pitchFamily="34" charset="0"/>
              <a:cs typeface="Arial" panose="020B0604020202020204" pitchFamily="34" charset="0"/>
            </a:endParaRPr>
          </a:p>
          <a:p>
            <a:pPr marL="342900" lvl="1" indent="-342900">
              <a:spcBef>
                <a:spcPts val="1000"/>
              </a:spcBef>
            </a:pPr>
            <a:endParaRPr lang="en-US" sz="2000" dirty="0">
              <a:latin typeface="Calisto MT" panose="02040603050505030304" pitchFamily="18" charset="0"/>
            </a:endParaRPr>
          </a:p>
          <a:p>
            <a:pPr marL="0" lvl="1" indent="0">
              <a:spcBef>
                <a:spcPts val="1000"/>
              </a:spcBef>
              <a:buNone/>
            </a:pPr>
            <a:endParaRPr lang="en-US" sz="2000" kern="0" dirty="0">
              <a:latin typeface="Arial" panose="020B0604020202020204" pitchFamily="34" charset="0"/>
              <a:cs typeface="Arial" panose="020B0604020202020204" pitchFamily="34" charset="0"/>
            </a:endParaRPr>
          </a:p>
          <a:p>
            <a:pPr lvl="1"/>
            <a:endParaRPr lang="en-US" sz="1800" dirty="0" smtClean="0">
              <a:latin typeface="Calisto MT" panose="02040603050505030304" pitchFamily="18" charset="0"/>
            </a:endParaRPr>
          </a:p>
        </p:txBody>
      </p:sp>
      <p:sp>
        <p:nvSpPr>
          <p:cNvPr id="114" name="TextBox 113"/>
          <p:cNvSpPr txBox="1"/>
          <p:nvPr/>
        </p:nvSpPr>
        <p:spPr>
          <a:xfrm>
            <a:off x="36766547" y="26847225"/>
            <a:ext cx="5562600" cy="584775"/>
          </a:xfrm>
          <a:prstGeom prst="rect">
            <a:avLst/>
          </a:prstGeom>
          <a:noFill/>
        </p:spPr>
        <p:txBody>
          <a:bodyPr wrap="square" rtlCol="0">
            <a:spAutoFit/>
          </a:bodyPr>
          <a:lstStyle/>
          <a:p>
            <a:pPr algn="ctr"/>
            <a:r>
              <a:rPr lang="en-US" altLang="en-US" sz="3200" b="1" u="sng" dirty="0" smtClean="0">
                <a:solidFill>
                  <a:srgbClr val="663300"/>
                </a:solidFill>
                <a:latin typeface="Arial" charset="0"/>
              </a:rPr>
              <a:t>Acknowledgements</a:t>
            </a:r>
          </a:p>
        </p:txBody>
      </p:sp>
      <p:sp>
        <p:nvSpPr>
          <p:cNvPr id="2" name="Rectangle 1"/>
          <p:cNvSpPr/>
          <p:nvPr/>
        </p:nvSpPr>
        <p:spPr>
          <a:xfrm>
            <a:off x="16233329" y="15011400"/>
            <a:ext cx="2929008"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8: </a:t>
            </a:r>
            <a:r>
              <a:rPr lang="en-US" altLang="en-US" sz="1800" dirty="0" smtClean="0">
                <a:cs typeface="Arial" panose="020B0604020202020204" pitchFamily="34" charset="0"/>
              </a:rPr>
              <a:t>Ring Nebula (M57)</a:t>
            </a:r>
            <a:endParaRPr lang="en-US" altLang="en-US" sz="1800" u="sng" dirty="0">
              <a:cs typeface="Arial" panose="020B0604020202020204" pitchFamily="34" charset="0"/>
            </a:endParaRPr>
          </a:p>
        </p:txBody>
      </p:sp>
      <p:sp>
        <p:nvSpPr>
          <p:cNvPr id="4" name="Rectangle 3"/>
          <p:cNvSpPr/>
          <p:nvPr/>
        </p:nvSpPr>
        <p:spPr>
          <a:xfrm>
            <a:off x="19908852" y="14935200"/>
            <a:ext cx="4354391" cy="369332"/>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9</a:t>
            </a:r>
            <a:r>
              <a:rPr lang="en-US" altLang="en-US" sz="1800" b="1" dirty="0" smtClean="0">
                <a:cs typeface="Arial" panose="020B0604020202020204" pitchFamily="34" charset="0"/>
              </a:rPr>
              <a:t>: </a:t>
            </a:r>
            <a:r>
              <a:rPr lang="en-US" altLang="en-US" sz="1800" dirty="0" smtClean="0">
                <a:cs typeface="Arial" panose="020B0604020202020204" pitchFamily="34" charset="0"/>
              </a:rPr>
              <a:t>Hercules Globular Cluster (M13)</a:t>
            </a:r>
            <a:endParaRPr lang="en-US" altLang="en-US" sz="1800" u="sng" dirty="0">
              <a:cs typeface="Arial" panose="020B0604020202020204" pitchFamily="34" charset="0"/>
            </a:endParaRPr>
          </a:p>
        </p:txBody>
      </p:sp>
      <p:sp>
        <p:nvSpPr>
          <p:cNvPr id="9" name="Rectangle 8"/>
          <p:cNvSpPr/>
          <p:nvPr/>
        </p:nvSpPr>
        <p:spPr>
          <a:xfrm>
            <a:off x="24738833" y="15011400"/>
            <a:ext cx="3506153"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10: </a:t>
            </a:r>
            <a:r>
              <a:rPr lang="en-US" altLang="en-US" sz="1800" dirty="0" smtClean="0">
                <a:cs typeface="Arial" panose="020B0604020202020204" pitchFamily="34" charset="0"/>
              </a:rPr>
              <a:t>Dumbbell Nebula (M27)</a:t>
            </a:r>
            <a:endParaRPr lang="en-US" altLang="en-US" sz="1800" u="sng" dirty="0">
              <a:cs typeface="Arial" panose="020B0604020202020204" pitchFamily="34" charset="0"/>
            </a:endParaRPr>
          </a:p>
        </p:txBody>
      </p:sp>
      <p:sp>
        <p:nvSpPr>
          <p:cNvPr id="10" name="Rectangle 9"/>
          <p:cNvSpPr/>
          <p:nvPr/>
        </p:nvSpPr>
        <p:spPr>
          <a:xfrm>
            <a:off x="23530709" y="21107400"/>
            <a:ext cx="4968091"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13: </a:t>
            </a:r>
            <a:r>
              <a:rPr lang="en-US" altLang="en-US" sz="1800" dirty="0" smtClean="0">
                <a:cs typeface="Arial" panose="020B0604020202020204" pitchFamily="34" charset="0"/>
              </a:rPr>
              <a:t>Lunt Engineering Achromatic Refractor</a:t>
            </a:r>
            <a:endParaRPr lang="en-US" altLang="en-US" sz="1800" u="sng" dirty="0">
              <a:cs typeface="Arial" panose="020B0604020202020204" pitchFamily="34" charset="0"/>
            </a:endParaRPr>
          </a:p>
        </p:txBody>
      </p:sp>
      <p:sp>
        <p:nvSpPr>
          <p:cNvPr id="12" name="Rectangle 11"/>
          <p:cNvSpPr/>
          <p:nvPr/>
        </p:nvSpPr>
        <p:spPr>
          <a:xfrm>
            <a:off x="18516600" y="21640800"/>
            <a:ext cx="5269456" cy="369332"/>
          </a:xfrm>
          <a:prstGeom prst="rect">
            <a:avLst/>
          </a:prstGeom>
        </p:spPr>
        <p:txBody>
          <a:bodyPr wrap="none">
            <a:spAutoFit/>
          </a:bodyPr>
          <a:lstStyle/>
          <a:p>
            <a:pPr algn="ctr">
              <a:spcBef>
                <a:spcPct val="50000"/>
              </a:spcBef>
              <a:defRPr/>
            </a:pPr>
            <a:r>
              <a:rPr lang="en-US" altLang="en-US" sz="1800" b="1" dirty="0" smtClean="0">
                <a:cs typeface="Arial" panose="020B0604020202020204" pitchFamily="34" charset="0"/>
              </a:rPr>
              <a:t>Image 12: </a:t>
            </a:r>
            <a:r>
              <a:rPr lang="en-US" altLang="en-US" sz="1800" dirty="0" smtClean="0">
                <a:cs typeface="Arial" panose="020B0604020202020204" pitchFamily="34" charset="0"/>
              </a:rPr>
              <a:t>Explorer Scientific Apochromatic Refractor</a:t>
            </a:r>
            <a:endParaRPr lang="en-US" altLang="en-US" sz="1800" u="sng" dirty="0">
              <a:cs typeface="Arial" panose="020B0604020202020204" pitchFamily="34" charset="0"/>
            </a:endParaRPr>
          </a:p>
        </p:txBody>
      </p:sp>
      <p:sp>
        <p:nvSpPr>
          <p:cNvPr id="13" name="Rectangle 12"/>
          <p:cNvSpPr/>
          <p:nvPr/>
        </p:nvSpPr>
        <p:spPr>
          <a:xfrm>
            <a:off x="15129637" y="22098000"/>
            <a:ext cx="3844163" cy="646331"/>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11: </a:t>
            </a:r>
            <a:r>
              <a:rPr lang="en-US" altLang="en-US" sz="1800" dirty="0" smtClean="0">
                <a:cs typeface="Arial" panose="020B0604020202020204" pitchFamily="34" charset="0"/>
              </a:rPr>
              <a:t>Reconfiguring VISTA to </a:t>
            </a:r>
            <a:r>
              <a:rPr lang="en-US" altLang="en-US" sz="1800" dirty="0" smtClean="0">
                <a:cs typeface="Arial" panose="020B0604020202020204" pitchFamily="34" charset="0"/>
              </a:rPr>
              <a:t>VISTA2</a:t>
            </a:r>
            <a:endParaRPr lang="en-US" altLang="en-US" sz="1800" u="sng" dirty="0">
              <a:cs typeface="Arial" panose="020B0604020202020204" pitchFamily="34" charset="0"/>
            </a:endParaRPr>
          </a:p>
        </p:txBody>
      </p:sp>
      <p:sp>
        <p:nvSpPr>
          <p:cNvPr id="14" name="Rectangle 13"/>
          <p:cNvSpPr/>
          <p:nvPr/>
        </p:nvSpPr>
        <p:spPr>
          <a:xfrm>
            <a:off x="16373761" y="27215068"/>
            <a:ext cx="2912913"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14: </a:t>
            </a:r>
            <a:r>
              <a:rPr lang="en-US" altLang="en-US" sz="1800" dirty="0" smtClean="0">
                <a:cs typeface="Arial" panose="020B0604020202020204" pitchFamily="34" charset="0"/>
              </a:rPr>
              <a:t>Testing a refractor</a:t>
            </a:r>
            <a:endParaRPr lang="en-US" altLang="en-US" sz="1800" u="sng" dirty="0">
              <a:cs typeface="Arial" panose="020B0604020202020204" pitchFamily="34" charset="0"/>
            </a:endParaRPr>
          </a:p>
        </p:txBody>
      </p:sp>
      <p:sp>
        <p:nvSpPr>
          <p:cNvPr id="15" name="Rectangle 14"/>
          <p:cNvSpPr/>
          <p:nvPr/>
        </p:nvSpPr>
        <p:spPr>
          <a:xfrm>
            <a:off x="20759804" y="27127200"/>
            <a:ext cx="3243196"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15: </a:t>
            </a:r>
            <a:r>
              <a:rPr lang="en-US" altLang="en-US" sz="1800" dirty="0" smtClean="0">
                <a:cs typeface="Arial" panose="020B0604020202020204" pitchFamily="34" charset="0"/>
              </a:rPr>
              <a:t>First light (spectrum)</a:t>
            </a:r>
            <a:endParaRPr lang="en-US" altLang="en-US" sz="1800" u="sng" dirty="0">
              <a:cs typeface="Arial" panose="020B0604020202020204" pitchFamily="34" charset="0"/>
            </a:endParaRPr>
          </a:p>
        </p:txBody>
      </p:sp>
      <p:sp>
        <p:nvSpPr>
          <p:cNvPr id="16" name="Rectangle 15"/>
          <p:cNvSpPr/>
          <p:nvPr/>
        </p:nvSpPr>
        <p:spPr>
          <a:xfrm>
            <a:off x="25582724" y="27203400"/>
            <a:ext cx="2127505"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16: </a:t>
            </a:r>
            <a:r>
              <a:rPr lang="en-US" altLang="en-US" sz="1800" dirty="0" smtClean="0">
                <a:cs typeface="Arial" panose="020B0604020202020204" pitchFamily="34" charset="0"/>
              </a:rPr>
              <a:t>First light</a:t>
            </a:r>
            <a:endParaRPr lang="en-US" altLang="en-US" sz="1800" u="sng" dirty="0">
              <a:cs typeface="Arial" panose="020B0604020202020204" pitchFamily="34" charset="0"/>
            </a:endParaRPr>
          </a:p>
        </p:txBody>
      </p:sp>
      <p:sp>
        <p:nvSpPr>
          <p:cNvPr id="17" name="Rectangle 16"/>
          <p:cNvSpPr/>
          <p:nvPr/>
        </p:nvSpPr>
        <p:spPr>
          <a:xfrm>
            <a:off x="17354728" y="11743403"/>
            <a:ext cx="4691221" cy="369332"/>
          </a:xfrm>
          <a:prstGeom prst="rect">
            <a:avLst/>
          </a:prstGeom>
        </p:spPr>
        <p:txBody>
          <a:bodyPr wrap="none">
            <a:spAutoFit/>
          </a:bodyPr>
          <a:lstStyle/>
          <a:p>
            <a:pPr algn="ctr">
              <a:spcBef>
                <a:spcPct val="50000"/>
              </a:spcBef>
              <a:defRPr/>
            </a:pPr>
            <a:r>
              <a:rPr lang="en-US" altLang="en-US" sz="1800" b="1" dirty="0" smtClean="0">
                <a:cs typeface="Arial" panose="020B0604020202020204" pitchFamily="34" charset="0"/>
              </a:rPr>
              <a:t>Images 5 and 6: </a:t>
            </a:r>
            <a:r>
              <a:rPr lang="en-US" altLang="en-US" sz="1800" dirty="0" smtClean="0">
                <a:cs typeface="Arial" panose="020B0604020202020204" pitchFamily="34" charset="0"/>
              </a:rPr>
              <a:t>Current STV and VISTA setup</a:t>
            </a:r>
            <a:endParaRPr lang="en-US" altLang="en-US" sz="1800" u="sng" dirty="0">
              <a:cs typeface="Arial" panose="020B0604020202020204" pitchFamily="34" charset="0"/>
            </a:endParaRPr>
          </a:p>
        </p:txBody>
      </p:sp>
      <p:sp>
        <p:nvSpPr>
          <p:cNvPr id="18" name="Rectangle 17"/>
          <p:cNvSpPr/>
          <p:nvPr/>
        </p:nvSpPr>
        <p:spPr>
          <a:xfrm>
            <a:off x="25069800" y="10896600"/>
            <a:ext cx="3185487"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7</a:t>
            </a:r>
            <a:r>
              <a:rPr lang="en-US" altLang="en-US" sz="1800" b="1" dirty="0" smtClean="0">
                <a:cs typeface="Arial" panose="020B0604020202020204" pitchFamily="34" charset="0"/>
              </a:rPr>
              <a:t>: </a:t>
            </a:r>
            <a:r>
              <a:rPr lang="en-US" altLang="en-US" sz="1800" dirty="0" smtClean="0">
                <a:cs typeface="Arial" panose="020B0604020202020204" pitchFamily="34" charset="0"/>
              </a:rPr>
              <a:t>Mounting new camera</a:t>
            </a:r>
            <a:endParaRPr lang="en-US" altLang="en-US" sz="1800" u="sng" dirty="0">
              <a:cs typeface="Arial" panose="020B0604020202020204" pitchFamily="34" charset="0"/>
            </a:endParaRPr>
          </a:p>
        </p:txBody>
      </p:sp>
      <p:sp>
        <p:nvSpPr>
          <p:cNvPr id="20" name="Rectangle 19"/>
          <p:cNvSpPr/>
          <p:nvPr/>
        </p:nvSpPr>
        <p:spPr>
          <a:xfrm>
            <a:off x="35433000" y="18200132"/>
            <a:ext cx="3602269"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25:  </a:t>
            </a:r>
            <a:r>
              <a:rPr lang="en-US" altLang="en-US" sz="1800" dirty="0" smtClean="0">
                <a:cs typeface="Arial" panose="020B0604020202020204" pitchFamily="34" charset="0"/>
              </a:rPr>
              <a:t>Whirlpool Galaxy (M51)</a:t>
            </a:r>
            <a:endParaRPr lang="en-US" altLang="en-US" sz="1800" u="sng" dirty="0">
              <a:cs typeface="Arial" panose="020B0604020202020204" pitchFamily="34" charset="0"/>
            </a:endParaRPr>
          </a:p>
        </p:txBody>
      </p:sp>
      <p:sp>
        <p:nvSpPr>
          <p:cNvPr id="22" name="Rectangle 21"/>
          <p:cNvSpPr/>
          <p:nvPr/>
        </p:nvSpPr>
        <p:spPr>
          <a:xfrm>
            <a:off x="30439104" y="19257441"/>
            <a:ext cx="3762569"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24:  </a:t>
            </a:r>
            <a:r>
              <a:rPr lang="en-US" altLang="en-US" sz="1800" dirty="0" smtClean="0">
                <a:cs typeface="Arial" panose="020B0604020202020204" pitchFamily="34" charset="0"/>
              </a:rPr>
              <a:t>Great Orion Nebula (M42)</a:t>
            </a:r>
            <a:endParaRPr lang="en-US" altLang="en-US" sz="1800" u="sng" dirty="0">
              <a:cs typeface="Arial" panose="020B0604020202020204" pitchFamily="34" charset="0"/>
            </a:endParaRPr>
          </a:p>
        </p:txBody>
      </p:sp>
      <p:sp>
        <p:nvSpPr>
          <p:cNvPr id="24" name="Rectangle 23"/>
          <p:cNvSpPr/>
          <p:nvPr/>
        </p:nvSpPr>
        <p:spPr>
          <a:xfrm>
            <a:off x="33639746" y="9917668"/>
            <a:ext cx="2000035" cy="369332"/>
          </a:xfrm>
          <a:prstGeom prst="rect">
            <a:avLst/>
          </a:prstGeom>
        </p:spPr>
        <p:txBody>
          <a:bodyPr wrap="non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21: </a:t>
            </a:r>
            <a:r>
              <a:rPr lang="en-US" altLang="en-US" sz="1800" dirty="0" smtClean="0">
                <a:cs typeface="Arial" panose="020B0604020202020204" pitchFamily="34" charset="0"/>
              </a:rPr>
              <a:t>VISTA3</a:t>
            </a:r>
            <a:endParaRPr lang="en-US" altLang="en-US" sz="1800" u="sng" dirty="0">
              <a:cs typeface="Arial" panose="020B0604020202020204" pitchFamily="34" charset="0"/>
            </a:endParaRPr>
          </a:p>
        </p:txBody>
      </p:sp>
      <p:sp>
        <p:nvSpPr>
          <p:cNvPr id="25" name="Rectangle 24"/>
          <p:cNvSpPr/>
          <p:nvPr/>
        </p:nvSpPr>
        <p:spPr>
          <a:xfrm>
            <a:off x="29695847" y="10896600"/>
            <a:ext cx="2917753" cy="646331"/>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20: </a:t>
            </a:r>
            <a:r>
              <a:rPr lang="en-US" altLang="en-US" sz="1800" dirty="0" smtClean="0">
                <a:cs typeface="Arial" panose="020B0604020202020204" pitchFamily="34" charset="0"/>
              </a:rPr>
              <a:t>VISTA3 capable of fitting between mount</a:t>
            </a:r>
            <a:endParaRPr lang="en-US" altLang="en-US" sz="1800" u="sng" dirty="0">
              <a:cs typeface="Arial" panose="020B0604020202020204" pitchFamily="34" charset="0"/>
            </a:endParaRPr>
          </a:p>
        </p:txBody>
      </p:sp>
      <p:sp>
        <p:nvSpPr>
          <p:cNvPr id="26" name="Rectangle 25"/>
          <p:cNvSpPr/>
          <p:nvPr/>
        </p:nvSpPr>
        <p:spPr>
          <a:xfrm>
            <a:off x="35889940" y="14623484"/>
            <a:ext cx="4568682" cy="646331"/>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23: </a:t>
            </a:r>
            <a:r>
              <a:rPr lang="en-US" altLang="en-US" sz="1800" dirty="0" smtClean="0">
                <a:cs typeface="Arial" panose="020B0604020202020204" pitchFamily="34" charset="0"/>
              </a:rPr>
              <a:t>Cigar Galaxy (M82), middle image cropped </a:t>
            </a:r>
            <a:endParaRPr lang="en-US" altLang="en-US" sz="1800" u="sng" dirty="0">
              <a:cs typeface="Arial" panose="020B0604020202020204" pitchFamily="34" charset="0"/>
            </a:endParaRPr>
          </a:p>
        </p:txBody>
      </p:sp>
      <p:pic>
        <p:nvPicPr>
          <p:cNvPr id="119" name="Content Placeholder 4"/>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0480000" y="16459200"/>
            <a:ext cx="3678314" cy="2779292"/>
          </a:xfrm>
          <a:prstGeom prst="rect">
            <a:avLst/>
          </a:prstGeom>
        </p:spPr>
      </p:pic>
      <p:pic>
        <p:nvPicPr>
          <p:cNvPr id="120" name="Picture 119"/>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rot="8129350">
            <a:off x="33270855" y="17256638"/>
            <a:ext cx="1762411" cy="1101507"/>
          </a:xfrm>
          <a:prstGeom prst="rect">
            <a:avLst/>
          </a:prstGeom>
          <a:ln w="28575">
            <a:solidFill>
              <a:schemeClr val="bg1"/>
            </a:solidFill>
          </a:ln>
        </p:spPr>
      </p:pic>
      <p:sp>
        <p:nvSpPr>
          <p:cNvPr id="27" name="TextBox 26"/>
          <p:cNvSpPr txBox="1"/>
          <p:nvPr/>
        </p:nvSpPr>
        <p:spPr>
          <a:xfrm>
            <a:off x="15527190" y="15792271"/>
            <a:ext cx="12877758" cy="1200329"/>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We took images using the SBIG STV (old camera) and then with the SBIG </a:t>
            </a:r>
            <a:r>
              <a:rPr lang="en-US" dirty="0" smtClean="0">
                <a:latin typeface="Arial" panose="020B0604020202020204" pitchFamily="34" charset="0"/>
                <a:cs typeface="Arial" panose="020B0604020202020204" pitchFamily="34" charset="0"/>
              </a:rPr>
              <a:t>STF8300C </a:t>
            </a:r>
            <a:r>
              <a:rPr lang="en-US" dirty="0">
                <a:latin typeface="Arial" panose="020B0604020202020204" pitchFamily="34" charset="0"/>
                <a:cs typeface="Arial" panose="020B0604020202020204" pitchFamily="34" charset="0"/>
              </a:rPr>
              <a:t>(new camera). Looking at these images side by side, one will notice that the new setup provided color </a:t>
            </a:r>
            <a:r>
              <a:rPr lang="en-US" dirty="0" smtClean="0">
                <a:latin typeface="Arial" panose="020B0604020202020204" pitchFamily="34" charset="0"/>
                <a:cs typeface="Arial" panose="020B0604020202020204" pitchFamily="34" charset="0"/>
              </a:rPr>
              <a:t>images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in a much wider field of view.</a:t>
            </a:r>
          </a:p>
        </p:txBody>
      </p:sp>
      <p:sp>
        <p:nvSpPr>
          <p:cNvPr id="122" name="TextBox 121"/>
          <p:cNvSpPr txBox="1"/>
          <p:nvPr/>
        </p:nvSpPr>
        <p:spPr>
          <a:xfrm>
            <a:off x="15526038" y="22936200"/>
            <a:ext cx="12993323" cy="1569660"/>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We </a:t>
            </a:r>
            <a:r>
              <a:rPr lang="en-US" dirty="0" smtClean="0">
                <a:latin typeface="Arial" panose="020B0604020202020204" pitchFamily="34" charset="0"/>
                <a:cs typeface="Arial" panose="020B0604020202020204" pitchFamily="34" charset="0"/>
              </a:rPr>
              <a:t>piggybacked the refractors using a dovetail system. The </a:t>
            </a:r>
            <a:r>
              <a:rPr lang="en-US" dirty="0" smtClean="0">
                <a:latin typeface="Arial" panose="020B0604020202020204" pitchFamily="34" charset="0"/>
                <a:cs typeface="Arial" panose="020B0604020202020204" pitchFamily="34" charset="0"/>
              </a:rPr>
              <a:t>VISTA2 </a:t>
            </a:r>
            <a:r>
              <a:rPr lang="en-US" dirty="0" smtClean="0">
                <a:latin typeface="Arial" panose="020B0604020202020204" pitchFamily="34" charset="0"/>
                <a:cs typeface="Arial" panose="020B0604020202020204" pitchFamily="34" charset="0"/>
              </a:rPr>
              <a:t>was split into two parts. Connected to the refractor was the STF8300C, diffraction grating, neutral density (Moon/planet) filter and zoom lens. Connected to the SCT was a permanent eyepiece, neutral density (Moon/planet) </a:t>
            </a: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ilter, zoom lens and wide field lens. </a:t>
            </a:r>
            <a:endParaRPr lang="en-US" dirty="0">
              <a:latin typeface="Arial" panose="020B0604020202020204" pitchFamily="34" charset="0"/>
              <a:cs typeface="Arial" panose="020B0604020202020204" pitchFamily="34" charset="0"/>
            </a:endParaRPr>
          </a:p>
        </p:txBody>
      </p:sp>
      <p:pic>
        <p:nvPicPr>
          <p:cNvPr id="92" name="Content Placeholder 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394036" y="19710938"/>
            <a:ext cx="4320878" cy="2768063"/>
          </a:xfrm>
          <a:prstGeom prst="rect">
            <a:avLst/>
          </a:prstGeom>
        </p:spPr>
      </p:pic>
      <p:sp>
        <p:nvSpPr>
          <p:cNvPr id="123" name="Rectangle 122"/>
          <p:cNvSpPr/>
          <p:nvPr/>
        </p:nvSpPr>
        <p:spPr>
          <a:xfrm>
            <a:off x="16088656" y="30861000"/>
            <a:ext cx="3418544" cy="646331"/>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17: </a:t>
            </a:r>
            <a:r>
              <a:rPr lang="en-US" altLang="en-US" sz="1800" dirty="0" smtClean="0">
                <a:cs typeface="Arial" panose="020B0604020202020204" pitchFamily="34" charset="0"/>
              </a:rPr>
              <a:t>First astronomical light   of the Moon</a:t>
            </a:r>
            <a:endParaRPr lang="en-US" altLang="en-US" sz="1800" u="sng" dirty="0">
              <a:cs typeface="Arial" panose="020B0604020202020204" pitchFamily="34" charset="0"/>
            </a:endParaRPr>
          </a:p>
        </p:txBody>
      </p:sp>
      <p:sp>
        <p:nvSpPr>
          <p:cNvPr id="124" name="Rectangle 123"/>
          <p:cNvSpPr/>
          <p:nvPr/>
        </p:nvSpPr>
        <p:spPr>
          <a:xfrm>
            <a:off x="20269200" y="30784800"/>
            <a:ext cx="7763553" cy="646331"/>
          </a:xfrm>
          <a:prstGeom prst="rect">
            <a:avLst/>
          </a:prstGeom>
        </p:spPr>
        <p:txBody>
          <a:bodyPr wrap="square">
            <a:spAutoFit/>
          </a:bodyPr>
          <a:lstStyle/>
          <a:p>
            <a:pPr algn="ctr">
              <a:spcBef>
                <a:spcPct val="50000"/>
              </a:spcBef>
              <a:defRPr/>
            </a:pPr>
            <a:r>
              <a:rPr lang="en-US" altLang="en-US" sz="1800" b="1" dirty="0" smtClean="0">
                <a:cs typeface="Arial" panose="020B0604020202020204" pitchFamily="34" charset="0"/>
              </a:rPr>
              <a:t>Images 18 and 19: </a:t>
            </a:r>
            <a:r>
              <a:rPr lang="en-US" altLang="en-US" sz="1800" dirty="0" smtClean="0">
                <a:cs typeface="Arial" panose="020B0604020202020204" pitchFamily="34" charset="0"/>
              </a:rPr>
              <a:t>First astronomical light of the Great Orion Nebula (M42)  (uncropped and cropped, respectively)</a:t>
            </a:r>
            <a:endParaRPr lang="en-US" altLang="en-US" sz="1800" u="sng" dirty="0">
              <a:cs typeface="Arial" panose="020B0604020202020204" pitchFamily="34" charset="0"/>
            </a:endParaRPr>
          </a:p>
        </p:txBody>
      </p:sp>
      <p:sp>
        <p:nvSpPr>
          <p:cNvPr id="125" name="Rectangle 124"/>
          <p:cNvSpPr/>
          <p:nvPr/>
        </p:nvSpPr>
        <p:spPr>
          <a:xfrm>
            <a:off x="29108400" y="15857587"/>
            <a:ext cx="4568682" cy="369332"/>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22: </a:t>
            </a:r>
            <a:r>
              <a:rPr lang="en-US" altLang="en-US" sz="1800" dirty="0" smtClean="0">
                <a:cs typeface="Arial" panose="020B0604020202020204" pitchFamily="34" charset="0"/>
              </a:rPr>
              <a:t>Jupiter</a:t>
            </a:r>
            <a:endParaRPr lang="en-US" altLang="en-US" sz="1800" u="sng" dirty="0">
              <a:cs typeface="Arial" panose="020B0604020202020204" pitchFamily="34" charset="0"/>
            </a:endParaRPr>
          </a:p>
        </p:txBody>
      </p:sp>
      <p:sp>
        <p:nvSpPr>
          <p:cNvPr id="150" name="Rectangle 149"/>
          <p:cNvSpPr/>
          <p:nvPr/>
        </p:nvSpPr>
        <p:spPr>
          <a:xfrm>
            <a:off x="38584594" y="18840704"/>
            <a:ext cx="4568682" cy="369332"/>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26: </a:t>
            </a:r>
            <a:r>
              <a:rPr lang="en-US" altLang="en-US" sz="1800" dirty="0" smtClean="0">
                <a:cs typeface="Arial" panose="020B0604020202020204" pitchFamily="34" charset="0"/>
              </a:rPr>
              <a:t>Moon</a:t>
            </a:r>
            <a:endParaRPr lang="en-US" altLang="en-US" sz="1800" u="sng" dirty="0">
              <a:cs typeface="Arial" panose="020B0604020202020204" pitchFamily="34" charset="0"/>
            </a:endParaRPr>
          </a:p>
        </p:txBody>
      </p:sp>
      <p:sp>
        <p:nvSpPr>
          <p:cNvPr id="151" name="Rectangle 150"/>
          <p:cNvSpPr/>
          <p:nvPr/>
        </p:nvSpPr>
        <p:spPr>
          <a:xfrm>
            <a:off x="36857218" y="22250400"/>
            <a:ext cx="5169669" cy="369332"/>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29: </a:t>
            </a:r>
            <a:r>
              <a:rPr lang="en-US" altLang="en-US" sz="1800" dirty="0" smtClean="0">
                <a:cs typeface="Arial" panose="020B0604020202020204" pitchFamily="34" charset="0"/>
              </a:rPr>
              <a:t>Spectral analysis of Sirius using </a:t>
            </a:r>
            <a:r>
              <a:rPr lang="en-US" altLang="en-US" sz="1800" dirty="0" err="1" smtClean="0">
                <a:cs typeface="Arial" panose="020B0604020202020204" pitchFamily="34" charset="0"/>
              </a:rPr>
              <a:t>RSpec</a:t>
            </a:r>
            <a:endParaRPr lang="en-US" altLang="en-US" sz="1800" u="sng" dirty="0">
              <a:cs typeface="Arial" panose="020B0604020202020204" pitchFamily="34" charset="0"/>
            </a:endParaRPr>
          </a:p>
        </p:txBody>
      </p:sp>
      <p:sp>
        <p:nvSpPr>
          <p:cNvPr id="152" name="Rectangle 151"/>
          <p:cNvSpPr/>
          <p:nvPr/>
        </p:nvSpPr>
        <p:spPr>
          <a:xfrm>
            <a:off x="30106988" y="20890468"/>
            <a:ext cx="5707012" cy="369332"/>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27: </a:t>
            </a:r>
            <a:r>
              <a:rPr lang="en-US" altLang="en-US" sz="1800" dirty="0" smtClean="0">
                <a:cs typeface="Arial" panose="020B0604020202020204" pitchFamily="34" charset="0"/>
              </a:rPr>
              <a:t>Spectrum of Sirius with </a:t>
            </a:r>
            <a:r>
              <a:rPr lang="en-US" altLang="en-US" sz="1800" smtClean="0">
                <a:cs typeface="Arial" panose="020B0604020202020204" pitchFamily="34" charset="0"/>
              </a:rPr>
              <a:t>SBIG </a:t>
            </a:r>
            <a:r>
              <a:rPr lang="en-US" altLang="en-US" sz="1800" smtClean="0">
                <a:cs typeface="Arial" panose="020B0604020202020204" pitchFamily="34" charset="0"/>
              </a:rPr>
              <a:t>STF8300C</a:t>
            </a:r>
            <a:endParaRPr lang="en-US" altLang="en-US" sz="1800" u="sng" dirty="0">
              <a:cs typeface="Arial" panose="020B0604020202020204" pitchFamily="34" charset="0"/>
            </a:endParaRPr>
          </a:p>
        </p:txBody>
      </p:sp>
      <p:sp>
        <p:nvSpPr>
          <p:cNvPr id="153" name="Rectangle 152"/>
          <p:cNvSpPr/>
          <p:nvPr/>
        </p:nvSpPr>
        <p:spPr>
          <a:xfrm>
            <a:off x="30175200" y="22250400"/>
            <a:ext cx="4568682" cy="646331"/>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28: </a:t>
            </a:r>
            <a:r>
              <a:rPr lang="en-US" altLang="en-US" sz="1800" dirty="0" smtClean="0">
                <a:cs typeface="Arial" panose="020B0604020202020204" pitchFamily="34" charset="0"/>
              </a:rPr>
              <a:t>Spectrum of Vega and </a:t>
            </a:r>
            <a:r>
              <a:rPr lang="en-US" altLang="en-US" sz="1800" dirty="0" err="1" smtClean="0">
                <a:cs typeface="Arial" panose="020B0604020202020204" pitchFamily="34" charset="0"/>
              </a:rPr>
              <a:t>Scheat</a:t>
            </a:r>
            <a:r>
              <a:rPr lang="en-US" altLang="en-US" sz="1800" dirty="0" smtClean="0">
                <a:cs typeface="Arial" panose="020B0604020202020204" pitchFamily="34" charset="0"/>
              </a:rPr>
              <a:t> with SBIG STV</a:t>
            </a:r>
            <a:endParaRPr lang="en-US" altLang="en-US" sz="1800" u="sng" dirty="0">
              <a:cs typeface="Arial" panose="020B0604020202020204" pitchFamily="34" charset="0"/>
            </a:endParaRPr>
          </a:p>
        </p:txBody>
      </p:sp>
      <p:sp>
        <p:nvSpPr>
          <p:cNvPr id="121" name="Text Box 77"/>
          <p:cNvSpPr txBox="1">
            <a:spLocks noChangeArrowheads="1"/>
          </p:cNvSpPr>
          <p:nvPr/>
        </p:nvSpPr>
        <p:spPr bwMode="auto">
          <a:xfrm>
            <a:off x="11430000" y="31023686"/>
            <a:ext cx="21341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6" charset="0"/>
              </a:defRPr>
            </a:lvl1pPr>
            <a:lvl2pPr marL="742950" indent="-285750">
              <a:defRPr sz="2400">
                <a:solidFill>
                  <a:schemeClr val="tx1"/>
                </a:solidFill>
                <a:latin typeface="Times" pitchFamily="16" charset="0"/>
              </a:defRPr>
            </a:lvl2pPr>
            <a:lvl3pPr marL="1143000" indent="-228600">
              <a:defRPr sz="2400">
                <a:solidFill>
                  <a:schemeClr val="tx1"/>
                </a:solidFill>
                <a:latin typeface="Times" pitchFamily="16" charset="0"/>
              </a:defRPr>
            </a:lvl3pPr>
            <a:lvl4pPr marL="1600200" indent="-228600">
              <a:defRPr sz="2400">
                <a:solidFill>
                  <a:schemeClr val="tx1"/>
                </a:solidFill>
                <a:latin typeface="Times" pitchFamily="16" charset="0"/>
              </a:defRPr>
            </a:lvl4pPr>
            <a:lvl5pPr marL="2057400" indent="-228600">
              <a:defRPr sz="2400">
                <a:solidFill>
                  <a:schemeClr val="tx1"/>
                </a:solidFill>
                <a:latin typeface="Times" pitchFamily="16" charset="0"/>
              </a:defRPr>
            </a:lvl5pPr>
            <a:lvl6pPr marL="2514600" indent="-228600" eaLnBrk="0" fontAlgn="base" hangingPunct="0">
              <a:spcBef>
                <a:spcPct val="0"/>
              </a:spcBef>
              <a:spcAft>
                <a:spcPct val="0"/>
              </a:spcAft>
              <a:defRPr sz="2400">
                <a:solidFill>
                  <a:schemeClr val="tx1"/>
                </a:solidFill>
                <a:latin typeface="Times" pitchFamily="16" charset="0"/>
              </a:defRPr>
            </a:lvl6pPr>
            <a:lvl7pPr marL="2971800" indent="-228600" eaLnBrk="0" fontAlgn="base" hangingPunct="0">
              <a:spcBef>
                <a:spcPct val="0"/>
              </a:spcBef>
              <a:spcAft>
                <a:spcPct val="0"/>
              </a:spcAft>
              <a:defRPr sz="2400">
                <a:solidFill>
                  <a:schemeClr val="tx1"/>
                </a:solidFill>
                <a:latin typeface="Times" pitchFamily="16" charset="0"/>
              </a:defRPr>
            </a:lvl7pPr>
            <a:lvl8pPr marL="3429000" indent="-228600" eaLnBrk="0" fontAlgn="base" hangingPunct="0">
              <a:spcBef>
                <a:spcPct val="0"/>
              </a:spcBef>
              <a:spcAft>
                <a:spcPct val="0"/>
              </a:spcAft>
              <a:defRPr sz="2400">
                <a:solidFill>
                  <a:schemeClr val="tx1"/>
                </a:solidFill>
                <a:latin typeface="Times" pitchFamily="16" charset="0"/>
              </a:defRPr>
            </a:lvl8pPr>
            <a:lvl9pPr marL="3886200" indent="-228600" eaLnBrk="0" fontAlgn="base" hangingPunct="0">
              <a:spcBef>
                <a:spcPct val="0"/>
              </a:spcBef>
              <a:spcAft>
                <a:spcPct val="0"/>
              </a:spcAft>
              <a:defRPr sz="2400">
                <a:solidFill>
                  <a:schemeClr val="tx1"/>
                </a:solidFill>
                <a:latin typeface="Times" pitchFamily="16" charset="0"/>
              </a:defRPr>
            </a:lvl9pPr>
          </a:lstStyle>
          <a:p>
            <a:pPr algn="ctr">
              <a:spcBef>
                <a:spcPct val="50000"/>
              </a:spcBef>
              <a:defRPr/>
            </a:pPr>
            <a:r>
              <a:rPr lang="en-US" altLang="en-US" sz="1800" b="1" dirty="0" smtClean="0">
                <a:latin typeface="+mn-lt"/>
                <a:cs typeface="Arial" panose="020B0604020202020204" pitchFamily="34" charset="0"/>
              </a:rPr>
              <a:t>Image 4: </a:t>
            </a:r>
            <a:r>
              <a:rPr lang="en-US" altLang="en-US" sz="1800" dirty="0" smtClean="0">
                <a:latin typeface="+mn-lt"/>
                <a:cs typeface="Arial" panose="020B0604020202020204" pitchFamily="34" charset="0"/>
              </a:rPr>
              <a:t>CCD    comparison</a:t>
            </a:r>
            <a:endParaRPr lang="en-US" altLang="en-US" sz="1800" u="sng" dirty="0" smtClean="0">
              <a:latin typeface="+mn-lt"/>
              <a:cs typeface="Arial" panose="020B0604020202020204" pitchFamily="34" charset="0"/>
            </a:endParaRPr>
          </a:p>
        </p:txBody>
      </p:sp>
      <p:sp>
        <p:nvSpPr>
          <p:cNvPr id="3" name="TextBox 2"/>
          <p:cNvSpPr txBox="1"/>
          <p:nvPr/>
        </p:nvSpPr>
        <p:spPr>
          <a:xfrm>
            <a:off x="18165953" y="6073914"/>
            <a:ext cx="8456489" cy="707886"/>
          </a:xfrm>
          <a:prstGeom prst="rect">
            <a:avLst/>
          </a:prstGeom>
          <a:noFill/>
        </p:spPr>
        <p:txBody>
          <a:bodyPr wrap="square" rtlCol="0">
            <a:spAutoFit/>
          </a:bodyPr>
          <a:lstStyle/>
          <a:p>
            <a:pPr algn="ctr"/>
            <a:r>
              <a:rPr lang="en-US" altLang="en-US" sz="4000" b="1" u="sng" dirty="0">
                <a:solidFill>
                  <a:srgbClr val="663300"/>
                </a:solidFill>
                <a:latin typeface="Arial" charset="0"/>
              </a:rPr>
              <a:t>Experimental Setups and Results</a:t>
            </a:r>
          </a:p>
        </p:txBody>
      </p:sp>
      <p:sp>
        <p:nvSpPr>
          <p:cNvPr id="156" name="Rectangle 155"/>
          <p:cNvSpPr/>
          <p:nvPr/>
        </p:nvSpPr>
        <p:spPr>
          <a:xfrm>
            <a:off x="29918449" y="31337403"/>
            <a:ext cx="5483642" cy="369332"/>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30: </a:t>
            </a:r>
            <a:r>
              <a:rPr lang="en-US" altLang="en-US" sz="1800" dirty="0">
                <a:cs typeface="Arial" panose="020B0604020202020204" pitchFamily="34" charset="0"/>
              </a:rPr>
              <a:t>D</a:t>
            </a:r>
            <a:r>
              <a:rPr lang="en-US" altLang="en-US" sz="1800" dirty="0" smtClean="0">
                <a:cs typeface="Arial" panose="020B0604020202020204" pitchFamily="34" charset="0"/>
              </a:rPr>
              <a:t>esign with new mount for fieldwork</a:t>
            </a:r>
            <a:endParaRPr lang="en-US" altLang="en-US" sz="1800" u="sng" dirty="0">
              <a:cs typeface="Arial" panose="020B0604020202020204" pitchFamily="34" charset="0"/>
            </a:endParaRPr>
          </a:p>
        </p:txBody>
      </p:sp>
      <p:sp>
        <p:nvSpPr>
          <p:cNvPr id="157" name="Rectangle 156"/>
          <p:cNvSpPr/>
          <p:nvPr/>
        </p:nvSpPr>
        <p:spPr>
          <a:xfrm>
            <a:off x="32159047" y="30273625"/>
            <a:ext cx="5169669" cy="369332"/>
          </a:xfrm>
          <a:prstGeom prst="rect">
            <a:avLst/>
          </a:prstGeom>
        </p:spPr>
        <p:txBody>
          <a:bodyPr wrap="square">
            <a:spAutoFit/>
          </a:bodyPr>
          <a:lstStyle/>
          <a:p>
            <a:pPr algn="ctr">
              <a:spcBef>
                <a:spcPct val="50000"/>
              </a:spcBef>
              <a:defRPr/>
            </a:pPr>
            <a:r>
              <a:rPr lang="en-US" altLang="en-US" sz="1800" b="1" dirty="0">
                <a:cs typeface="Arial" panose="020B0604020202020204" pitchFamily="34" charset="0"/>
              </a:rPr>
              <a:t>Image </a:t>
            </a:r>
            <a:r>
              <a:rPr lang="en-US" altLang="en-US" sz="1800" b="1" dirty="0" smtClean="0">
                <a:cs typeface="Arial" panose="020B0604020202020204" pitchFamily="34" charset="0"/>
              </a:rPr>
              <a:t>31: </a:t>
            </a:r>
            <a:r>
              <a:rPr lang="en-US" altLang="en-US" sz="1800" dirty="0" smtClean="0">
                <a:cs typeface="Arial" panose="020B0604020202020204" pitchFamily="34" charset="0"/>
              </a:rPr>
              <a:t>Wide field of the Leo Trio</a:t>
            </a:r>
            <a:endParaRPr lang="en-US" altLang="en-US" sz="1800" u="sng" dirty="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2982</TotalTime>
  <Words>1104</Words>
  <Application>Microsoft Office PowerPoint</Application>
  <PresentationFormat>Custom</PresentationFormat>
  <Paragraphs>136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Calisto MT</vt:lpstr>
      <vt:lpstr>Cambria</vt:lpstr>
      <vt:lpstr>Times</vt:lpstr>
      <vt:lpstr>Times New Roman</vt:lpstr>
      <vt:lpstr>Wingdings</vt:lpstr>
      <vt:lpstr>Blank Presentation</vt:lpstr>
      <vt:lpstr>PowerPoint Presentation</vt:lpstr>
    </vt:vector>
  </TitlesOfParts>
  <Company>EMU Physics &amp; Astronomy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Ernie Behringer</dc:creator>
  <cp:lastModifiedBy>Sitar, David John</cp:lastModifiedBy>
  <cp:revision>262</cp:revision>
  <cp:lastPrinted>2007-03-26T20:21:39Z</cp:lastPrinted>
  <dcterms:created xsi:type="dcterms:W3CDTF">2004-09-19T00:50:26Z</dcterms:created>
  <dcterms:modified xsi:type="dcterms:W3CDTF">2015-11-13T15:40:08Z</dcterms:modified>
</cp:coreProperties>
</file>